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x="18288000" cy="10287000"/>
  <p:notesSz cx="6858000" cy="9144000"/>
  <p:embeddedFontLst>
    <p:embeddedFont>
      <p:font typeface="Montserrat Extra-Bold" charset="1" panose="00000900000000000000"/>
      <p:regular r:id="rId29"/>
    </p:embeddedFont>
    <p:embeddedFont>
      <p:font typeface="Canva Sans" charset="1" panose="020B0503030501040103"/>
      <p:regular r:id="rId30"/>
    </p:embeddedFont>
    <p:embeddedFont>
      <p:font typeface="Montserrat Extra- Ultra-Bold" charset="1" panose="00000900000000000000"/>
      <p:regular r:id="rId31"/>
    </p:embeddedFont>
    <p:embeddedFont>
      <p:font typeface="Montserrat Bold" charset="1" panose="00000800000000000000"/>
      <p:regular r:id="rId32"/>
    </p:embeddedFont>
    <p:embeddedFont>
      <p:font typeface="Poppins Medium" charset="1" panose="02000000000000000000"/>
      <p:regular r:id="rId33"/>
    </p:embeddedFont>
    <p:embeddedFont>
      <p:font typeface="Montserrat Extra-Bold Bold" charset="1" panose="00000A00000000000000"/>
      <p:regular r:id="rId34"/>
    </p:embeddedFont>
    <p:embeddedFont>
      <p:font typeface="Montserrat" charset="1" panose="00000500000000000000"/>
      <p:regular r:id="rId35"/>
    </p:embeddedFont>
    <p:embeddedFont>
      <p:font typeface="Montserrat Italics" charset="1" panose="00000500000000000000"/>
      <p:regular r:id="rId36"/>
    </p:embeddedFont>
    <p:embeddedFont>
      <p:font typeface="Poppins Bold" charset="1" panose="020000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svg>
</file>

<file path=ppt/media/image13.jpeg>
</file>

<file path=ppt/media/image2.png>
</file>

<file path=ppt/media/image3.sv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https://studenthcmusedu-my.sharepoint.com/:v:/g/personal/20127189_student_hcmus_edu_vn/EUaZ8YnPXhhPu8sJqSK37c0BRX3mPEapJbj2lMksqQSVHw?nav=eyJyZWZlcnJhbEluZm8iOnsicmVmZXJyYWxBcHAiOiJPbmVEcml2ZUZvckJ1c2luZXNzIiwicmVmZXJyYWxBcHBQbGF0Zm9ybSI6IldlYiIsInJlZmVycmFsTW9kZSI6InZpZXciLCJyZWZlcnJhbFZpZXciOiJNeUZpbGVzTGlua0NvcHkifX0&amp;e=7RKqRn" TargetMode="External" Type="http://schemas.openxmlformats.org/officeDocument/2006/relationships/hyperlink"/></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5400000">
            <a:off x="-1235494" y="6712126"/>
            <a:ext cx="4576012" cy="0"/>
          </a:xfrm>
          <a:prstGeom prst="line">
            <a:avLst/>
          </a:prstGeom>
          <a:ln cap="rnd" w="95250">
            <a:solidFill>
              <a:srgbClr val="5271FF"/>
            </a:solidFill>
            <a:prstDash val="solid"/>
            <a:headEnd type="none" len="sm" w="sm"/>
            <a:tailEnd type="none" len="sm" w="sm"/>
          </a:ln>
        </p:spPr>
      </p:sp>
      <p:sp>
        <p:nvSpPr>
          <p:cNvPr name="AutoShape 3" id="3"/>
          <p:cNvSpPr/>
          <p:nvPr/>
        </p:nvSpPr>
        <p:spPr>
          <a:xfrm rot="-5400000">
            <a:off x="-1235494" y="3269081"/>
            <a:ext cx="4576012" cy="0"/>
          </a:xfrm>
          <a:prstGeom prst="line">
            <a:avLst/>
          </a:prstGeom>
          <a:ln cap="rnd" w="95250">
            <a:solidFill>
              <a:srgbClr val="FECB00"/>
            </a:solidFill>
            <a:prstDash val="solid"/>
            <a:headEnd type="none" len="sm" w="sm"/>
            <a:tailEnd type="none" len="sm" w="sm"/>
          </a:ln>
        </p:spPr>
      </p:sp>
      <p:sp>
        <p:nvSpPr>
          <p:cNvPr name="AutoShape 4" id="4"/>
          <p:cNvSpPr/>
          <p:nvPr/>
        </p:nvSpPr>
        <p:spPr>
          <a:xfrm rot="-9614">
            <a:off x="3049113" y="8688458"/>
            <a:ext cx="4236484" cy="0"/>
          </a:xfrm>
          <a:prstGeom prst="line">
            <a:avLst/>
          </a:prstGeom>
          <a:ln cap="rnd" w="28575">
            <a:solidFill>
              <a:srgbClr val="5271FF"/>
            </a:solidFill>
            <a:prstDash val="solid"/>
            <a:headEnd type="none" len="sm" w="sm"/>
            <a:tailEnd type="none" len="sm" w="sm"/>
          </a:ln>
        </p:spPr>
      </p:sp>
      <p:grpSp>
        <p:nvGrpSpPr>
          <p:cNvPr name="Group 5" id="5"/>
          <p:cNvGrpSpPr/>
          <p:nvPr/>
        </p:nvGrpSpPr>
        <p:grpSpPr>
          <a:xfrm rot="0">
            <a:off x="3049075" y="8705010"/>
            <a:ext cx="2715391" cy="553290"/>
            <a:chOff x="0" y="0"/>
            <a:chExt cx="996703" cy="203089"/>
          </a:xfrm>
        </p:grpSpPr>
        <p:sp>
          <p:nvSpPr>
            <p:cNvPr name="Freeform 6" id="6"/>
            <p:cNvSpPr/>
            <p:nvPr/>
          </p:nvSpPr>
          <p:spPr>
            <a:xfrm flipH="false" flipV="false" rot="0">
              <a:off x="0" y="0"/>
              <a:ext cx="996703" cy="203089"/>
            </a:xfrm>
            <a:custGeom>
              <a:avLst/>
              <a:gdLst/>
              <a:ahLst/>
              <a:cxnLst/>
              <a:rect r="r" b="b" t="t" l="l"/>
              <a:pathLst>
                <a:path h="203089" w="996703">
                  <a:moveTo>
                    <a:pt x="0" y="0"/>
                  </a:moveTo>
                  <a:lnTo>
                    <a:pt x="996703" y="0"/>
                  </a:lnTo>
                  <a:lnTo>
                    <a:pt x="996703" y="203089"/>
                  </a:lnTo>
                  <a:lnTo>
                    <a:pt x="0" y="203089"/>
                  </a:lnTo>
                  <a:close/>
                </a:path>
              </a:pathLst>
            </a:custGeom>
            <a:solidFill>
              <a:srgbClr val="5271FF"/>
            </a:solidFill>
          </p:spPr>
        </p:sp>
      </p:grpSp>
      <p:sp>
        <p:nvSpPr>
          <p:cNvPr name="Freeform 7" id="7"/>
          <p:cNvSpPr/>
          <p:nvPr/>
        </p:nvSpPr>
        <p:spPr>
          <a:xfrm flipH="false" flipV="false" rot="0">
            <a:off x="9872106" y="0"/>
            <a:ext cx="8415894" cy="10287000"/>
          </a:xfrm>
          <a:custGeom>
            <a:avLst/>
            <a:gdLst/>
            <a:ahLst/>
            <a:cxnLst/>
            <a:rect r="r" b="b" t="t" l="l"/>
            <a:pathLst>
              <a:path h="10287000" w="8415894">
                <a:moveTo>
                  <a:pt x="0" y="0"/>
                </a:moveTo>
                <a:lnTo>
                  <a:pt x="8415894" y="0"/>
                </a:lnTo>
                <a:lnTo>
                  <a:pt x="8415894" y="10287000"/>
                </a:lnTo>
                <a:lnTo>
                  <a:pt x="0" y="10287000"/>
                </a:lnTo>
                <a:lnTo>
                  <a:pt x="0" y="0"/>
                </a:lnTo>
                <a:close/>
              </a:path>
            </a:pathLst>
          </a:custGeom>
          <a:blipFill>
            <a:blip r:embed="rId2"/>
            <a:stretch>
              <a:fillRect l="-31857" t="0" r="-51263" b="0"/>
            </a:stretch>
          </a:blipFill>
        </p:spPr>
      </p:sp>
      <p:grpSp>
        <p:nvGrpSpPr>
          <p:cNvPr name="Group 8" id="8"/>
          <p:cNvGrpSpPr>
            <a:grpSpLocks noChangeAspect="true"/>
          </p:cNvGrpSpPr>
          <p:nvPr/>
        </p:nvGrpSpPr>
        <p:grpSpPr>
          <a:xfrm rot="-10800000">
            <a:off x="8618312" y="0"/>
            <a:ext cx="2507587" cy="2171570"/>
            <a:chOff x="0" y="0"/>
            <a:chExt cx="6350000" cy="5499100"/>
          </a:xfrm>
        </p:grpSpPr>
        <p:sp>
          <p:nvSpPr>
            <p:cNvPr name="Freeform 9" id="9"/>
            <p:cNvSpPr/>
            <p:nvPr/>
          </p:nvSpPr>
          <p:spPr>
            <a:xfrm flipH="false" flipV="false" rot="0">
              <a:off x="0" y="0"/>
              <a:ext cx="6350000" cy="5499100"/>
            </a:xfrm>
            <a:custGeom>
              <a:avLst/>
              <a:gdLst/>
              <a:ahLst/>
              <a:cxnLst/>
              <a:rect r="r" b="b" t="t" l="l"/>
              <a:pathLst>
                <a:path h="5499100" w="6350000">
                  <a:moveTo>
                    <a:pt x="0" y="5499100"/>
                  </a:moveTo>
                  <a:lnTo>
                    <a:pt x="3175000" y="0"/>
                  </a:lnTo>
                  <a:lnTo>
                    <a:pt x="6350000" y="5499100"/>
                  </a:lnTo>
                  <a:lnTo>
                    <a:pt x="0" y="5499100"/>
                  </a:lnTo>
                  <a:close/>
                </a:path>
              </a:pathLst>
            </a:custGeom>
            <a:solidFill>
              <a:srgbClr val="FECB00"/>
            </a:solidFill>
          </p:spPr>
        </p:sp>
      </p:grpSp>
      <p:sp>
        <p:nvSpPr>
          <p:cNvPr name="TextBox 10" id="10"/>
          <p:cNvSpPr txBox="true"/>
          <p:nvPr/>
        </p:nvSpPr>
        <p:spPr>
          <a:xfrm rot="0">
            <a:off x="1487428" y="3208184"/>
            <a:ext cx="8215280" cy="2667967"/>
          </a:xfrm>
          <a:prstGeom prst="rect">
            <a:avLst/>
          </a:prstGeom>
        </p:spPr>
        <p:txBody>
          <a:bodyPr anchor="t" rtlCol="false" tIns="0" lIns="0" bIns="0" rIns="0">
            <a:spAutoFit/>
          </a:bodyPr>
          <a:lstStyle/>
          <a:p>
            <a:pPr algn="l">
              <a:lnSpc>
                <a:spcPts val="10664"/>
              </a:lnSpc>
            </a:pPr>
            <a:r>
              <a:rPr lang="en-US" sz="8018">
                <a:solidFill>
                  <a:srgbClr val="000000"/>
                </a:solidFill>
                <a:latin typeface="Montserrat Extra-Bold"/>
                <a:ea typeface="Montserrat Extra-Bold"/>
                <a:cs typeface="Montserrat Extra-Bold"/>
                <a:sym typeface="Montserrat Extra-Bold"/>
              </a:rPr>
              <a:t>DAX TRONG </a:t>
            </a:r>
          </a:p>
          <a:p>
            <a:pPr algn="l">
              <a:lnSpc>
                <a:spcPts val="10664"/>
              </a:lnSpc>
            </a:pPr>
            <a:r>
              <a:rPr lang="en-US" sz="8018">
                <a:solidFill>
                  <a:srgbClr val="000000"/>
                </a:solidFill>
                <a:latin typeface="Montserrat Extra-Bold"/>
                <a:ea typeface="Montserrat Extra-Bold"/>
                <a:cs typeface="Montserrat Extra-Bold"/>
                <a:sym typeface="Montserrat Extra-Bold"/>
              </a:rPr>
              <a:t>POWER BI</a:t>
            </a:r>
          </a:p>
        </p:txBody>
      </p:sp>
      <p:grpSp>
        <p:nvGrpSpPr>
          <p:cNvPr name="Group 11" id="11"/>
          <p:cNvGrpSpPr>
            <a:grpSpLocks noChangeAspect="true"/>
          </p:cNvGrpSpPr>
          <p:nvPr/>
        </p:nvGrpSpPr>
        <p:grpSpPr>
          <a:xfrm rot="0">
            <a:off x="9086817" y="2171570"/>
            <a:ext cx="1570577" cy="1360120"/>
            <a:chOff x="0" y="0"/>
            <a:chExt cx="6350000" cy="5499100"/>
          </a:xfrm>
        </p:grpSpPr>
        <p:sp>
          <p:nvSpPr>
            <p:cNvPr name="Freeform 12" id="12"/>
            <p:cNvSpPr/>
            <p:nvPr/>
          </p:nvSpPr>
          <p:spPr>
            <a:xfrm flipH="false" flipV="false" rot="0">
              <a:off x="0" y="0"/>
              <a:ext cx="6350000" cy="5499100"/>
            </a:xfrm>
            <a:custGeom>
              <a:avLst/>
              <a:gdLst/>
              <a:ahLst/>
              <a:cxnLst/>
              <a:rect r="r" b="b" t="t" l="l"/>
              <a:pathLst>
                <a:path h="5499100" w="6350000">
                  <a:moveTo>
                    <a:pt x="0" y="5499100"/>
                  </a:moveTo>
                  <a:lnTo>
                    <a:pt x="3175000" y="0"/>
                  </a:lnTo>
                  <a:lnTo>
                    <a:pt x="6350000" y="5499100"/>
                  </a:lnTo>
                  <a:lnTo>
                    <a:pt x="0" y="5499100"/>
                  </a:lnTo>
                  <a:close/>
                </a:path>
              </a:pathLst>
            </a:custGeom>
            <a:solidFill>
              <a:srgbClr val="5271FF"/>
            </a:solidFill>
          </p:spPr>
        </p:sp>
      </p:grpSp>
      <p:grpSp>
        <p:nvGrpSpPr>
          <p:cNvPr name="Group 13" id="13"/>
          <p:cNvGrpSpPr/>
          <p:nvPr/>
        </p:nvGrpSpPr>
        <p:grpSpPr>
          <a:xfrm rot="0">
            <a:off x="0" y="9675834"/>
            <a:ext cx="18288000" cy="611166"/>
            <a:chOff x="0" y="0"/>
            <a:chExt cx="6671512" cy="222955"/>
          </a:xfrm>
        </p:grpSpPr>
        <p:sp>
          <p:nvSpPr>
            <p:cNvPr name="Freeform 14" id="14"/>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FECB00">
                <a:alpha val="51765"/>
              </a:srgbClr>
            </a:solidFill>
          </p:spPr>
        </p:sp>
      </p:grpSp>
      <p:sp>
        <p:nvSpPr>
          <p:cNvPr name="TextBox 15" id="15"/>
          <p:cNvSpPr txBox="true"/>
          <p:nvPr/>
        </p:nvSpPr>
        <p:spPr>
          <a:xfrm rot="0">
            <a:off x="3621872" y="8761397"/>
            <a:ext cx="3047463" cy="396470"/>
          </a:xfrm>
          <a:prstGeom prst="rect">
            <a:avLst/>
          </a:prstGeom>
        </p:spPr>
        <p:txBody>
          <a:bodyPr anchor="t" rtlCol="false" tIns="0" lIns="0" bIns="0" rIns="0">
            <a:spAutoFit/>
          </a:bodyPr>
          <a:lstStyle/>
          <a:p>
            <a:pPr algn="l">
              <a:lnSpc>
                <a:spcPts val="3347"/>
              </a:lnSpc>
            </a:pPr>
            <a:r>
              <a:rPr lang="en-US" sz="2390">
                <a:solidFill>
                  <a:srgbClr val="FFFFFF"/>
                </a:solidFill>
                <a:latin typeface="Montserrat Extra-Bold"/>
                <a:ea typeface="Montserrat Extra-Bold"/>
                <a:cs typeface="Montserrat Extra-Bold"/>
                <a:sym typeface="Montserrat Extra-Bold"/>
              </a:rPr>
              <a:t>NHÓM 08</a:t>
            </a:r>
          </a:p>
        </p:txBody>
      </p:sp>
      <p:grpSp>
        <p:nvGrpSpPr>
          <p:cNvPr name="Group 16" id="16"/>
          <p:cNvGrpSpPr/>
          <p:nvPr/>
        </p:nvGrpSpPr>
        <p:grpSpPr>
          <a:xfrm rot="0">
            <a:off x="0" y="9675834"/>
            <a:ext cx="9872106" cy="611166"/>
            <a:chOff x="0" y="0"/>
            <a:chExt cx="3601371" cy="222955"/>
          </a:xfrm>
        </p:grpSpPr>
        <p:sp>
          <p:nvSpPr>
            <p:cNvPr name="Freeform 17" id="17"/>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FECB00">
                <a:alpha val="51765"/>
              </a:srgbClr>
            </a:solidFill>
          </p:spPr>
        </p:sp>
      </p:grpSp>
      <p:sp>
        <p:nvSpPr>
          <p:cNvPr name="TextBox 18" id="18"/>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171206" y="3027700"/>
            <a:ext cx="6724973" cy="4088724"/>
          </a:xfrm>
          <a:prstGeom prst="rect">
            <a:avLst/>
          </a:prstGeom>
        </p:spPr>
        <p:txBody>
          <a:bodyPr anchor="t" rtlCol="false" tIns="0" lIns="0" bIns="0" rIns="0">
            <a:spAutoFit/>
          </a:bodyPr>
          <a:lstStyle/>
          <a:p>
            <a:pPr algn="ctr">
              <a:lnSpc>
                <a:spcPts val="10887"/>
              </a:lnSpc>
            </a:pPr>
            <a:r>
              <a:rPr lang="en-US" sz="7776">
                <a:solidFill>
                  <a:srgbClr val="5271FF"/>
                </a:solidFill>
                <a:latin typeface="Montserrat Extra-Bold"/>
                <a:ea typeface="Montserrat Extra-Bold"/>
                <a:cs typeface="Montserrat Extra-Bold"/>
                <a:sym typeface="Montserrat Extra-Bold"/>
              </a:rPr>
              <a:t>Ứng dụng trong doanh nghiệp</a:t>
            </a:r>
          </a:p>
        </p:txBody>
      </p:sp>
      <p:grpSp>
        <p:nvGrpSpPr>
          <p:cNvPr name="Group 3" id="3"/>
          <p:cNvGrpSpPr/>
          <p:nvPr/>
        </p:nvGrpSpPr>
        <p:grpSpPr>
          <a:xfrm rot="0">
            <a:off x="0" y="9675834"/>
            <a:ext cx="18288000" cy="611166"/>
            <a:chOff x="0" y="0"/>
            <a:chExt cx="6671512" cy="222955"/>
          </a:xfrm>
        </p:grpSpPr>
        <p:sp>
          <p:nvSpPr>
            <p:cNvPr name="Freeform 4" id="4"/>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FECB00">
                <a:alpha val="51765"/>
              </a:srgbClr>
            </a:solidFill>
          </p:spPr>
        </p:sp>
      </p:grpSp>
      <p:grpSp>
        <p:nvGrpSpPr>
          <p:cNvPr name="Group 5" id="5"/>
          <p:cNvGrpSpPr/>
          <p:nvPr/>
        </p:nvGrpSpPr>
        <p:grpSpPr>
          <a:xfrm rot="0">
            <a:off x="0" y="9675834"/>
            <a:ext cx="9872106" cy="611166"/>
            <a:chOff x="0" y="0"/>
            <a:chExt cx="3601371" cy="222955"/>
          </a:xfrm>
        </p:grpSpPr>
        <p:sp>
          <p:nvSpPr>
            <p:cNvPr name="Freeform 6" id="6"/>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FECB00">
                <a:alpha val="51765"/>
              </a:srgbClr>
            </a:solidFill>
          </p:spPr>
        </p:sp>
      </p:grpSp>
      <p:sp>
        <p:nvSpPr>
          <p:cNvPr name="TextBox 7" id="7"/>
          <p:cNvSpPr txBox="true"/>
          <p:nvPr/>
        </p:nvSpPr>
        <p:spPr>
          <a:xfrm rot="0">
            <a:off x="9778235" y="2079837"/>
            <a:ext cx="5934167" cy="495301"/>
          </a:xfrm>
          <a:prstGeom prst="rect">
            <a:avLst/>
          </a:prstGeom>
        </p:spPr>
        <p:txBody>
          <a:bodyPr anchor="t" rtlCol="false" tIns="0" lIns="0" bIns="0" rIns="0">
            <a:spAutoFit/>
          </a:bodyPr>
          <a:lstStyle/>
          <a:p>
            <a:pPr algn="l">
              <a:lnSpc>
                <a:spcPts val="4199"/>
              </a:lnSpc>
            </a:pPr>
            <a:r>
              <a:rPr lang="en-US" sz="2999" b="true">
                <a:solidFill>
                  <a:srgbClr val="5271FF"/>
                </a:solidFill>
                <a:latin typeface="Montserrat Bold"/>
                <a:ea typeface="Montserrat Bold"/>
                <a:cs typeface="Montserrat Bold"/>
                <a:sym typeface="Montserrat Bold"/>
              </a:rPr>
              <a:t>Lợi ích đối với doanh nghiệp</a:t>
            </a:r>
          </a:p>
        </p:txBody>
      </p:sp>
      <p:sp>
        <p:nvSpPr>
          <p:cNvPr name="TextBox 8" id="8"/>
          <p:cNvSpPr txBox="true"/>
          <p:nvPr/>
        </p:nvSpPr>
        <p:spPr>
          <a:xfrm rot="0">
            <a:off x="8384497" y="3243690"/>
            <a:ext cx="9242510" cy="4686301"/>
          </a:xfrm>
          <a:prstGeom prst="rect">
            <a:avLst/>
          </a:prstGeom>
        </p:spPr>
        <p:txBody>
          <a:bodyPr anchor="t" rtlCol="false" tIns="0" lIns="0" bIns="0" rIns="0">
            <a:spAutoFit/>
          </a:bodyPr>
          <a:lstStyle/>
          <a:p>
            <a:pPr algn="just" marL="647694" indent="-323847" lvl="1">
              <a:lnSpc>
                <a:spcPts val="4199"/>
              </a:lnSpc>
              <a:buFont typeface="Arial"/>
              <a:buChar char="•"/>
            </a:pPr>
            <a:r>
              <a:rPr lang="en-US" b="true" sz="2999">
                <a:solidFill>
                  <a:srgbClr val="000000"/>
                </a:solidFill>
                <a:latin typeface="Montserrat Bold"/>
                <a:ea typeface="Montserrat Bold"/>
                <a:cs typeface="Montserrat Bold"/>
                <a:sym typeface="Montserrat Bold"/>
              </a:rPr>
              <a:t>Đưa ra quyết định nhanh chóng</a:t>
            </a:r>
            <a:r>
              <a:rPr lang="en-US" sz="2999">
                <a:solidFill>
                  <a:srgbClr val="000000"/>
                </a:solidFill>
                <a:latin typeface="Montserrat"/>
                <a:ea typeface="Montserrat"/>
                <a:cs typeface="Montserrat"/>
                <a:sym typeface="Montserrat"/>
              </a:rPr>
              <a:t> hơn nhờ thông tin được trình bày trực quan và dễ hiểu.</a:t>
            </a:r>
          </a:p>
          <a:p>
            <a:pPr algn="just" marL="647694" indent="-323847" lvl="1">
              <a:lnSpc>
                <a:spcPts val="4199"/>
              </a:lnSpc>
              <a:buFont typeface="Arial"/>
              <a:buChar char="•"/>
            </a:pPr>
            <a:r>
              <a:rPr lang="en-US" b="true" sz="2999">
                <a:solidFill>
                  <a:srgbClr val="000000"/>
                </a:solidFill>
                <a:latin typeface="Montserrat Bold"/>
                <a:ea typeface="Montserrat Bold"/>
                <a:cs typeface="Montserrat Bold"/>
                <a:sym typeface="Montserrat Bold"/>
              </a:rPr>
              <a:t>Tiết kiệm thời gian</a:t>
            </a:r>
            <a:r>
              <a:rPr lang="en-US" sz="2999">
                <a:solidFill>
                  <a:srgbClr val="000000"/>
                </a:solidFill>
                <a:latin typeface="Montserrat"/>
                <a:ea typeface="Montserrat"/>
                <a:cs typeface="Montserrat"/>
                <a:sym typeface="Montserrat"/>
              </a:rPr>
              <a:t> nhờ tự động hóa quy trình xử lý dữ</a:t>
            </a:r>
            <a:r>
              <a:rPr lang="en-US" sz="2999">
                <a:solidFill>
                  <a:srgbClr val="000000"/>
                </a:solidFill>
                <a:latin typeface="Montserrat"/>
                <a:ea typeface="Montserrat"/>
                <a:cs typeface="Montserrat"/>
                <a:sym typeface="Montserrat"/>
              </a:rPr>
              <a:t> liệu và cập nhật báo cáo.</a:t>
            </a:r>
          </a:p>
          <a:p>
            <a:pPr algn="just" marL="647694" indent="-323847" lvl="1">
              <a:lnSpc>
                <a:spcPts val="4199"/>
              </a:lnSpc>
              <a:buFont typeface="Arial"/>
              <a:buChar char="•"/>
            </a:pPr>
            <a:r>
              <a:rPr lang="en-US" b="true" sz="2999">
                <a:solidFill>
                  <a:srgbClr val="000000"/>
                </a:solidFill>
                <a:latin typeface="Montserrat Bold"/>
                <a:ea typeface="Montserrat Bold"/>
                <a:cs typeface="Montserrat Bold"/>
                <a:sym typeface="Montserrat Bold"/>
              </a:rPr>
              <a:t>Tăng hiệu quả công việc</a:t>
            </a:r>
            <a:r>
              <a:rPr lang="en-US" sz="2999">
                <a:solidFill>
                  <a:srgbClr val="000000"/>
                </a:solidFill>
                <a:latin typeface="Montserrat"/>
                <a:ea typeface="Montserrat"/>
                <a:cs typeface="Montserrat"/>
                <a:sym typeface="Montserrat"/>
              </a:rPr>
              <a:t> thông qua tích hợp và chia sẻ dữ liệu dễ dàng.</a:t>
            </a:r>
          </a:p>
          <a:p>
            <a:pPr algn="just" marL="647694" indent="-323847" lvl="1">
              <a:lnSpc>
                <a:spcPts val="4199"/>
              </a:lnSpc>
              <a:buFont typeface="Arial"/>
              <a:buChar char="•"/>
            </a:pPr>
            <a:r>
              <a:rPr lang="en-US" b="true" sz="2999">
                <a:solidFill>
                  <a:srgbClr val="000000"/>
                </a:solidFill>
                <a:latin typeface="Montserrat Bold"/>
                <a:ea typeface="Montserrat Bold"/>
                <a:cs typeface="Montserrat Bold"/>
                <a:sym typeface="Montserrat Bold"/>
              </a:rPr>
              <a:t>Linh hoạt và mở rộng</a:t>
            </a:r>
            <a:r>
              <a:rPr lang="en-US" sz="2999">
                <a:solidFill>
                  <a:srgbClr val="000000"/>
                </a:solidFill>
                <a:latin typeface="Montserrat"/>
                <a:ea typeface="Montserrat"/>
                <a:cs typeface="Montserrat"/>
                <a:sym typeface="Montserrat"/>
              </a:rPr>
              <a:t>: Có thể sử dụng từ nhóm nhỏ đến quy mô doanh nghiệp lớn.</a:t>
            </a:r>
          </a:p>
        </p:txBody>
      </p:sp>
      <p:sp>
        <p:nvSpPr>
          <p:cNvPr name="TextBox 9" id="9"/>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10</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9675834"/>
            <a:ext cx="18288000" cy="611166"/>
            <a:chOff x="0" y="0"/>
            <a:chExt cx="6671512" cy="222955"/>
          </a:xfrm>
        </p:grpSpPr>
        <p:sp>
          <p:nvSpPr>
            <p:cNvPr name="Freeform 3" id="3"/>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FECB00">
                <a:alpha val="51765"/>
              </a:srgbClr>
            </a:solidFill>
          </p:spPr>
        </p:sp>
      </p:grpSp>
      <p:grpSp>
        <p:nvGrpSpPr>
          <p:cNvPr name="Group 4" id="4"/>
          <p:cNvGrpSpPr/>
          <p:nvPr/>
        </p:nvGrpSpPr>
        <p:grpSpPr>
          <a:xfrm rot="0">
            <a:off x="0" y="9675834"/>
            <a:ext cx="9872106" cy="611166"/>
            <a:chOff x="0" y="0"/>
            <a:chExt cx="3601371" cy="222955"/>
          </a:xfrm>
        </p:grpSpPr>
        <p:sp>
          <p:nvSpPr>
            <p:cNvPr name="Freeform 5" id="5"/>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FECB00">
                <a:alpha val="51765"/>
              </a:srgbClr>
            </a:solidFill>
          </p:spPr>
        </p:sp>
      </p:grpSp>
      <p:sp>
        <p:nvSpPr>
          <p:cNvPr name="TextBox 6" id="6"/>
          <p:cNvSpPr txBox="true"/>
          <p:nvPr/>
        </p:nvSpPr>
        <p:spPr>
          <a:xfrm rot="0">
            <a:off x="1326338" y="962025"/>
            <a:ext cx="13601248" cy="629921"/>
          </a:xfrm>
          <a:prstGeom prst="rect">
            <a:avLst/>
          </a:prstGeom>
        </p:spPr>
        <p:txBody>
          <a:bodyPr anchor="t" rtlCol="false" tIns="0" lIns="0" bIns="0" rIns="0">
            <a:spAutoFit/>
          </a:bodyPr>
          <a:lstStyle/>
          <a:p>
            <a:pPr algn="l">
              <a:lnSpc>
                <a:spcPts val="5179"/>
              </a:lnSpc>
            </a:pPr>
            <a:r>
              <a:rPr lang="en-US" sz="3699" b="true">
                <a:solidFill>
                  <a:srgbClr val="5271FF"/>
                </a:solidFill>
                <a:latin typeface="Montserrat Bold"/>
                <a:ea typeface="Montserrat Bold"/>
                <a:cs typeface="Montserrat Bold"/>
                <a:sym typeface="Montserrat Bold"/>
              </a:rPr>
              <a:t>Một số ứng dụng cụ thể đối với doanh nghiệp</a:t>
            </a:r>
          </a:p>
        </p:txBody>
      </p:sp>
      <p:sp>
        <p:nvSpPr>
          <p:cNvPr name="TextBox 7" id="7"/>
          <p:cNvSpPr txBox="true"/>
          <p:nvPr/>
        </p:nvSpPr>
        <p:spPr>
          <a:xfrm rot="0">
            <a:off x="1028700" y="1748217"/>
            <a:ext cx="16385823" cy="6628640"/>
          </a:xfrm>
          <a:prstGeom prst="rect">
            <a:avLst/>
          </a:prstGeom>
        </p:spPr>
        <p:txBody>
          <a:bodyPr anchor="t" rtlCol="false" tIns="0" lIns="0" bIns="0" rIns="0">
            <a:spAutoFit/>
          </a:bodyPr>
          <a:lstStyle/>
          <a:p>
            <a:pPr algn="just" marL="669283" indent="-334641" lvl="1">
              <a:lnSpc>
                <a:spcPts val="5300"/>
              </a:lnSpc>
              <a:buFont typeface="Arial"/>
              <a:buChar char="•"/>
            </a:pPr>
            <a:r>
              <a:rPr lang="en-US" sz="3099">
                <a:solidFill>
                  <a:srgbClr val="000000"/>
                </a:solidFill>
                <a:latin typeface="Montserrat"/>
                <a:ea typeface="Montserrat"/>
                <a:cs typeface="Montserrat"/>
                <a:sym typeface="Montserrat"/>
              </a:rPr>
              <a:t>Phân tích doanh thu và lợi nhuận</a:t>
            </a:r>
          </a:p>
          <a:p>
            <a:pPr algn="just" marL="669283" indent="-334641" lvl="1">
              <a:lnSpc>
                <a:spcPts val="5300"/>
              </a:lnSpc>
              <a:buFont typeface="Arial"/>
              <a:buChar char="•"/>
            </a:pPr>
            <a:r>
              <a:rPr lang="en-US" sz="3099">
                <a:solidFill>
                  <a:srgbClr val="000000"/>
                </a:solidFill>
                <a:latin typeface="Montserrat"/>
                <a:ea typeface="Montserrat"/>
                <a:cs typeface="Montserrat"/>
                <a:sym typeface="Montserrat"/>
              </a:rPr>
              <a:t>Quản lý hiệu suất bán hàng</a:t>
            </a:r>
          </a:p>
          <a:p>
            <a:pPr algn="just" marL="669283" indent="-334641" lvl="1">
              <a:lnSpc>
                <a:spcPts val="5300"/>
              </a:lnSpc>
              <a:buFont typeface="Arial"/>
              <a:buChar char="•"/>
            </a:pPr>
            <a:r>
              <a:rPr lang="en-US" sz="3099">
                <a:solidFill>
                  <a:srgbClr val="000000"/>
                </a:solidFill>
                <a:latin typeface="Montserrat"/>
                <a:ea typeface="Montserrat"/>
                <a:cs typeface="Montserrat"/>
                <a:sym typeface="Montserrat"/>
              </a:rPr>
              <a:t>Theo dõi hiệu quả chiến dịch Marketing</a:t>
            </a:r>
          </a:p>
          <a:p>
            <a:pPr algn="just" marL="669283" indent="-334641" lvl="1">
              <a:lnSpc>
                <a:spcPts val="5300"/>
              </a:lnSpc>
              <a:buFont typeface="Arial"/>
              <a:buChar char="•"/>
            </a:pPr>
            <a:r>
              <a:rPr lang="en-US" sz="3099">
                <a:solidFill>
                  <a:srgbClr val="000000"/>
                </a:solidFill>
                <a:latin typeface="Montserrat"/>
                <a:ea typeface="Montserrat"/>
                <a:cs typeface="Montserrat"/>
                <a:sym typeface="Montserrat"/>
              </a:rPr>
              <a:t>Quản lý chuỗi cung ứng và tồn kho</a:t>
            </a:r>
          </a:p>
          <a:p>
            <a:pPr algn="just" marL="669283" indent="-334641" lvl="1">
              <a:lnSpc>
                <a:spcPts val="5300"/>
              </a:lnSpc>
              <a:buFont typeface="Arial"/>
              <a:buChar char="•"/>
            </a:pPr>
            <a:r>
              <a:rPr lang="en-US" sz="3099">
                <a:solidFill>
                  <a:srgbClr val="000000"/>
                </a:solidFill>
                <a:latin typeface="Montserrat"/>
                <a:ea typeface="Montserrat"/>
                <a:cs typeface="Montserrat"/>
                <a:sym typeface="Montserrat"/>
              </a:rPr>
              <a:t>Phân tích hành vi khách hàng</a:t>
            </a:r>
          </a:p>
          <a:p>
            <a:pPr algn="just" marL="669283" indent="-334641" lvl="1">
              <a:lnSpc>
                <a:spcPts val="5300"/>
              </a:lnSpc>
              <a:buFont typeface="Arial"/>
              <a:buChar char="•"/>
            </a:pPr>
            <a:r>
              <a:rPr lang="en-US" sz="3099">
                <a:solidFill>
                  <a:srgbClr val="000000"/>
                </a:solidFill>
                <a:latin typeface="Montserrat"/>
                <a:ea typeface="Montserrat"/>
                <a:cs typeface="Montserrat"/>
                <a:sym typeface="Montserrat"/>
              </a:rPr>
              <a:t>Theo dõi tài chính và chi phí</a:t>
            </a:r>
          </a:p>
          <a:p>
            <a:pPr algn="just" marL="669283" indent="-334641" lvl="1">
              <a:lnSpc>
                <a:spcPts val="5300"/>
              </a:lnSpc>
              <a:buFont typeface="Arial"/>
              <a:buChar char="•"/>
            </a:pPr>
            <a:r>
              <a:rPr lang="en-US" sz="3099">
                <a:solidFill>
                  <a:srgbClr val="000000"/>
                </a:solidFill>
                <a:latin typeface="Montserrat"/>
                <a:ea typeface="Montserrat"/>
                <a:cs typeface="Montserrat"/>
                <a:sym typeface="Montserrat"/>
              </a:rPr>
              <a:t>Phân tích hiệu suất nhân sự</a:t>
            </a:r>
          </a:p>
          <a:p>
            <a:pPr algn="just" marL="669283" indent="-334641" lvl="1">
              <a:lnSpc>
                <a:spcPts val="5300"/>
              </a:lnSpc>
              <a:buFont typeface="Arial"/>
              <a:buChar char="•"/>
            </a:pPr>
            <a:r>
              <a:rPr lang="en-US" sz="3099">
                <a:solidFill>
                  <a:srgbClr val="000000"/>
                </a:solidFill>
                <a:latin typeface="Montserrat"/>
                <a:ea typeface="Montserrat"/>
                <a:cs typeface="Montserrat"/>
                <a:sym typeface="Montserrat"/>
              </a:rPr>
              <a:t>Theo dõi hiệu suất sản xuất</a:t>
            </a:r>
          </a:p>
          <a:p>
            <a:pPr algn="just" marL="669283" indent="-334641" lvl="1">
              <a:lnSpc>
                <a:spcPts val="5300"/>
              </a:lnSpc>
              <a:buFont typeface="Arial"/>
              <a:buChar char="•"/>
            </a:pPr>
            <a:r>
              <a:rPr lang="en-US" sz="3099">
                <a:solidFill>
                  <a:srgbClr val="000000"/>
                </a:solidFill>
                <a:latin typeface="Montserrat"/>
                <a:ea typeface="Montserrat"/>
                <a:cs typeface="Montserrat"/>
                <a:sym typeface="Montserrat"/>
              </a:rPr>
              <a:t>Quản lý rủi ro và tuân thủ</a:t>
            </a:r>
          </a:p>
          <a:p>
            <a:pPr algn="just" marL="669283" indent="-334641" lvl="1">
              <a:lnSpc>
                <a:spcPts val="5300"/>
              </a:lnSpc>
              <a:buFont typeface="Arial"/>
              <a:buChar char="•"/>
            </a:pPr>
            <a:r>
              <a:rPr lang="en-US" sz="3099">
                <a:solidFill>
                  <a:srgbClr val="000000"/>
                </a:solidFill>
                <a:latin typeface="Montserrat"/>
                <a:ea typeface="Montserrat"/>
                <a:cs typeface="Montserrat"/>
                <a:sym typeface="Montserrat"/>
              </a:rPr>
              <a:t>Hỗ trợ ra quyết định dựa trên dữ liệu (Data-Driven Decision Making)</a:t>
            </a:r>
          </a:p>
        </p:txBody>
      </p:sp>
      <p:sp>
        <p:nvSpPr>
          <p:cNvPr name="TextBox 8" id="8"/>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11</a:t>
            </a: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9675834"/>
            <a:ext cx="18288000" cy="611166"/>
            <a:chOff x="0" y="0"/>
            <a:chExt cx="6671512" cy="222955"/>
          </a:xfrm>
        </p:grpSpPr>
        <p:sp>
          <p:nvSpPr>
            <p:cNvPr name="Freeform 3" id="3"/>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FECB00">
                <a:alpha val="51765"/>
              </a:srgbClr>
            </a:solidFill>
          </p:spPr>
        </p:sp>
      </p:grpSp>
      <p:grpSp>
        <p:nvGrpSpPr>
          <p:cNvPr name="Group 4" id="4"/>
          <p:cNvGrpSpPr/>
          <p:nvPr/>
        </p:nvGrpSpPr>
        <p:grpSpPr>
          <a:xfrm rot="0">
            <a:off x="0" y="9675834"/>
            <a:ext cx="9872106" cy="611166"/>
            <a:chOff x="0" y="0"/>
            <a:chExt cx="3601371" cy="222955"/>
          </a:xfrm>
        </p:grpSpPr>
        <p:sp>
          <p:nvSpPr>
            <p:cNvPr name="Freeform 5" id="5"/>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FECB00">
                <a:alpha val="51765"/>
              </a:srgbClr>
            </a:solidFill>
          </p:spPr>
        </p:sp>
      </p:grpSp>
      <p:sp>
        <p:nvSpPr>
          <p:cNvPr name="TextBox 6" id="6"/>
          <p:cNvSpPr txBox="true"/>
          <p:nvPr/>
        </p:nvSpPr>
        <p:spPr>
          <a:xfrm rot="0">
            <a:off x="184581" y="267725"/>
            <a:ext cx="10848095" cy="596901"/>
          </a:xfrm>
          <a:prstGeom prst="rect">
            <a:avLst/>
          </a:prstGeom>
        </p:spPr>
        <p:txBody>
          <a:bodyPr anchor="t" rtlCol="false" tIns="0" lIns="0" bIns="0" rIns="0">
            <a:spAutoFit/>
          </a:bodyPr>
          <a:lstStyle/>
          <a:p>
            <a:pPr algn="l">
              <a:lnSpc>
                <a:spcPts val="4899"/>
              </a:lnSpc>
            </a:pPr>
            <a:r>
              <a:rPr lang="en-US" sz="3499" b="true">
                <a:solidFill>
                  <a:srgbClr val="5271FF"/>
                </a:solidFill>
                <a:latin typeface="Montserrat Bold"/>
                <a:ea typeface="Montserrat Bold"/>
                <a:cs typeface="Montserrat Bold"/>
                <a:sym typeface="Montserrat Bold"/>
              </a:rPr>
              <a:t>Ví dụ về lĩnh vực tài chính sử dụng Power BI</a:t>
            </a:r>
          </a:p>
        </p:txBody>
      </p:sp>
      <p:sp>
        <p:nvSpPr>
          <p:cNvPr name="TextBox 7" id="7"/>
          <p:cNvSpPr txBox="true"/>
          <p:nvPr/>
        </p:nvSpPr>
        <p:spPr>
          <a:xfrm rot="0">
            <a:off x="184581" y="981075"/>
            <a:ext cx="9502943" cy="4434206"/>
          </a:xfrm>
          <a:prstGeom prst="rect">
            <a:avLst/>
          </a:prstGeom>
        </p:spPr>
        <p:txBody>
          <a:bodyPr anchor="t" rtlCol="false" tIns="0" lIns="0" bIns="0" rIns="0">
            <a:spAutoFit/>
          </a:bodyPr>
          <a:lstStyle/>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Phân tích</a:t>
            </a:r>
            <a:r>
              <a:rPr lang="en-US" sz="2799">
                <a:solidFill>
                  <a:srgbClr val="000000"/>
                </a:solidFill>
                <a:latin typeface="Montserrat"/>
                <a:ea typeface="Montserrat"/>
                <a:cs typeface="Montserrat"/>
                <a:sym typeface="Montserrat"/>
              </a:rPr>
              <a:t> bá</a:t>
            </a:r>
            <a:r>
              <a:rPr lang="en-US" sz="2799">
                <a:solidFill>
                  <a:srgbClr val="000000"/>
                </a:solidFill>
                <a:latin typeface="Montserrat"/>
                <a:ea typeface="Montserrat"/>
                <a:cs typeface="Montserrat"/>
                <a:sym typeface="Montserrat"/>
              </a:rPr>
              <a:t>o cáo tài chính</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Quản lý dòng tiền (Cash Flow Managemen</a:t>
            </a:r>
            <a:r>
              <a:rPr lang="en-US" sz="2799">
                <a:solidFill>
                  <a:srgbClr val="000000"/>
                </a:solidFill>
                <a:latin typeface="Montserrat"/>
                <a:ea typeface="Montserrat"/>
                <a:cs typeface="Montserrat"/>
                <a:sym typeface="Montserrat"/>
              </a:rPr>
              <a:t>t)</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Phâ</a:t>
            </a:r>
            <a:r>
              <a:rPr lang="en-US" sz="2799">
                <a:solidFill>
                  <a:srgbClr val="000000"/>
                </a:solidFill>
                <a:latin typeface="Montserrat"/>
                <a:ea typeface="Montserrat"/>
                <a:cs typeface="Montserrat"/>
                <a:sym typeface="Montserrat"/>
              </a:rPr>
              <a:t>n tích rủi ro tín dụng</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Dự báo tài chính (Financial Forecasting)</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Ph</a:t>
            </a:r>
            <a:r>
              <a:rPr lang="en-US" sz="2799">
                <a:solidFill>
                  <a:srgbClr val="000000"/>
                </a:solidFill>
                <a:latin typeface="Montserrat"/>
                <a:ea typeface="Montserrat"/>
                <a:cs typeface="Montserrat"/>
                <a:sym typeface="Montserrat"/>
              </a:rPr>
              <a:t>ân tích chi</a:t>
            </a:r>
            <a:r>
              <a:rPr lang="en-US" sz="2799">
                <a:solidFill>
                  <a:srgbClr val="000000"/>
                </a:solidFill>
                <a:latin typeface="Montserrat"/>
                <a:ea typeface="Montserrat"/>
                <a:cs typeface="Montserrat"/>
                <a:sym typeface="Montserrat"/>
              </a:rPr>
              <a:t> p</a:t>
            </a:r>
            <a:r>
              <a:rPr lang="en-US" sz="2799">
                <a:solidFill>
                  <a:srgbClr val="000000"/>
                </a:solidFill>
                <a:latin typeface="Montserrat"/>
                <a:ea typeface="Montserrat"/>
                <a:cs typeface="Montserrat"/>
                <a:sym typeface="Montserrat"/>
              </a:rPr>
              <a:t>hí vận hành</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Phân</a:t>
            </a:r>
            <a:r>
              <a:rPr lang="en-US" sz="2799">
                <a:solidFill>
                  <a:srgbClr val="000000"/>
                </a:solidFill>
                <a:latin typeface="Montserrat"/>
                <a:ea typeface="Montserrat"/>
                <a:cs typeface="Montserrat"/>
                <a:sym typeface="Montserrat"/>
              </a:rPr>
              <a:t> tích danh mục đầu tư</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Báo cáo tuân thủ và kiểm soát tà</a:t>
            </a:r>
            <a:r>
              <a:rPr lang="en-US" sz="2799">
                <a:solidFill>
                  <a:srgbClr val="000000"/>
                </a:solidFill>
                <a:latin typeface="Montserrat"/>
                <a:ea typeface="Montserrat"/>
                <a:cs typeface="Montserrat"/>
                <a:sym typeface="Montserrat"/>
              </a:rPr>
              <a:t>i</a:t>
            </a:r>
            <a:r>
              <a:rPr lang="en-US" sz="2799">
                <a:solidFill>
                  <a:srgbClr val="000000"/>
                </a:solidFill>
                <a:latin typeface="Montserrat"/>
                <a:ea typeface="Montserrat"/>
                <a:cs typeface="Montserrat"/>
                <a:sym typeface="Montserrat"/>
              </a:rPr>
              <a:t> chính</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Phân</a:t>
            </a:r>
            <a:r>
              <a:rPr lang="en-US" sz="2799">
                <a:solidFill>
                  <a:srgbClr val="000000"/>
                </a:solidFill>
                <a:latin typeface="Montserrat"/>
                <a:ea typeface="Montserrat"/>
                <a:cs typeface="Montserrat"/>
                <a:sym typeface="Montserrat"/>
              </a:rPr>
              <a:t> tích</a:t>
            </a:r>
            <a:r>
              <a:rPr lang="en-US" sz="2799">
                <a:solidFill>
                  <a:srgbClr val="000000"/>
                </a:solidFill>
                <a:latin typeface="Montserrat"/>
                <a:ea typeface="Montserrat"/>
                <a:cs typeface="Montserrat"/>
                <a:sym typeface="Montserrat"/>
              </a:rPr>
              <a:t> </a:t>
            </a:r>
            <a:r>
              <a:rPr lang="en-US" sz="2799">
                <a:solidFill>
                  <a:srgbClr val="000000"/>
                </a:solidFill>
                <a:latin typeface="Montserrat"/>
                <a:ea typeface="Montserrat"/>
                <a:cs typeface="Montserrat"/>
                <a:sym typeface="Montserrat"/>
              </a:rPr>
              <a:t>hiệu quả tài chính giữa các chi nhánh</a:t>
            </a:r>
          </a:p>
          <a:p>
            <a:pPr algn="just">
              <a:lnSpc>
                <a:spcPts val="3919"/>
              </a:lnSpc>
            </a:pPr>
          </a:p>
        </p:txBody>
      </p:sp>
      <p:sp>
        <p:nvSpPr>
          <p:cNvPr name="TextBox 8" id="8"/>
          <p:cNvSpPr txBox="true"/>
          <p:nvPr/>
        </p:nvSpPr>
        <p:spPr>
          <a:xfrm rot="0">
            <a:off x="1499858" y="5105400"/>
            <a:ext cx="15288283" cy="4794250"/>
          </a:xfrm>
          <a:prstGeom prst="rect">
            <a:avLst/>
          </a:prstGeom>
        </p:spPr>
        <p:txBody>
          <a:bodyPr anchor="t" rtlCol="false" tIns="0" lIns="0" bIns="0" rIns="0">
            <a:spAutoFit/>
          </a:bodyPr>
          <a:lstStyle/>
          <a:p>
            <a:pPr algn="just">
              <a:lnSpc>
                <a:spcPts val="3499"/>
              </a:lnSpc>
            </a:pPr>
            <a:r>
              <a:rPr lang="en-US" sz="2499" i="true" u="sng">
                <a:solidFill>
                  <a:srgbClr val="000000"/>
                </a:solidFill>
                <a:latin typeface="Montserrat Italics"/>
                <a:ea typeface="Montserrat Italics"/>
                <a:cs typeface="Montserrat Italics"/>
                <a:sym typeface="Montserrat Italics"/>
              </a:rPr>
              <a:t>Ví dụ minh họa cụ thể:</a:t>
            </a:r>
          </a:p>
          <a:p>
            <a:pPr algn="just">
              <a:lnSpc>
                <a:spcPts val="3499"/>
              </a:lnSpc>
            </a:pPr>
            <a:r>
              <a:rPr lang="en-US" sz="2499">
                <a:solidFill>
                  <a:srgbClr val="000000"/>
                </a:solidFill>
                <a:latin typeface="Montserrat"/>
                <a:ea typeface="Montserrat"/>
                <a:cs typeface="Montserrat"/>
                <a:sym typeface="Montserrat"/>
              </a:rPr>
              <a:t>Giả sử một ngân hàng sử dụng Power BI để theo dõi hoạt động tài chính:</a:t>
            </a:r>
          </a:p>
          <a:p>
            <a:pPr algn="just" marL="539746" indent="-269873" lvl="1">
              <a:lnSpc>
                <a:spcPts val="3499"/>
              </a:lnSpc>
              <a:buFont typeface="Arial"/>
              <a:buChar char="•"/>
            </a:pPr>
            <a:r>
              <a:rPr lang="en-US" b="true" sz="2499">
                <a:solidFill>
                  <a:srgbClr val="000000"/>
                </a:solidFill>
                <a:latin typeface="Montserrat Bold"/>
                <a:ea typeface="Montserrat Bold"/>
                <a:cs typeface="Montserrat Bold"/>
                <a:sym typeface="Montserrat Bold"/>
              </a:rPr>
              <a:t>Dashboard hiển thị:</a:t>
            </a:r>
          </a:p>
          <a:p>
            <a:pPr algn="just">
              <a:lnSpc>
                <a:spcPts val="3499"/>
              </a:lnSpc>
            </a:pPr>
            <a:r>
              <a:rPr lang="en-US" sz="2499">
                <a:solidFill>
                  <a:srgbClr val="000000"/>
                </a:solidFill>
                <a:latin typeface="Montserrat"/>
                <a:ea typeface="Montserrat"/>
                <a:cs typeface="Montserrat"/>
                <a:sym typeface="Montserrat"/>
              </a:rPr>
              <a:t>Tổng dư nợ tín dụng: 500 tỷ VND.</a:t>
            </a:r>
          </a:p>
          <a:p>
            <a:pPr algn="just">
              <a:lnSpc>
                <a:spcPts val="3499"/>
              </a:lnSpc>
            </a:pPr>
            <a:r>
              <a:rPr lang="en-US" sz="2499">
                <a:solidFill>
                  <a:srgbClr val="000000"/>
                </a:solidFill>
                <a:latin typeface="Montserrat"/>
                <a:ea typeface="Montserrat"/>
                <a:cs typeface="Montserrat"/>
                <a:sym typeface="Montserrat"/>
              </a:rPr>
              <a:t>Tỷ lệ nợ xấu: 3%.</a:t>
            </a:r>
          </a:p>
          <a:p>
            <a:pPr algn="just">
              <a:lnSpc>
                <a:spcPts val="3499"/>
              </a:lnSpc>
            </a:pPr>
            <a:r>
              <a:rPr lang="en-US" sz="2499">
                <a:solidFill>
                  <a:srgbClr val="000000"/>
                </a:solidFill>
                <a:latin typeface="Montserrat"/>
                <a:ea typeface="Montserrat"/>
                <a:cs typeface="Montserrat"/>
                <a:sym typeface="Montserrat"/>
              </a:rPr>
              <a:t>Doanh thu lãi vay tháng này: 10 tỷ VND.</a:t>
            </a:r>
          </a:p>
          <a:p>
            <a:pPr algn="just">
              <a:lnSpc>
                <a:spcPts val="3499"/>
              </a:lnSpc>
            </a:pPr>
            <a:r>
              <a:rPr lang="en-US" sz="2499">
                <a:solidFill>
                  <a:srgbClr val="000000"/>
                </a:solidFill>
                <a:latin typeface="Montserrat"/>
                <a:ea typeface="Montserrat"/>
                <a:cs typeface="Montserrat"/>
                <a:sym typeface="Montserrat"/>
              </a:rPr>
              <a:t>Chi phí vận hành tháng này: 2 tỷ VND.</a:t>
            </a:r>
          </a:p>
          <a:p>
            <a:pPr algn="just" marL="539746" indent="-269873" lvl="1">
              <a:lnSpc>
                <a:spcPts val="3499"/>
              </a:lnSpc>
              <a:buFont typeface="Arial"/>
              <a:buChar char="•"/>
            </a:pPr>
            <a:r>
              <a:rPr lang="en-US" b="true" sz="2499">
                <a:solidFill>
                  <a:srgbClr val="000000"/>
                </a:solidFill>
                <a:latin typeface="Montserrat Bold"/>
                <a:ea typeface="Montserrat Bold"/>
                <a:cs typeface="Montserrat Bold"/>
                <a:sym typeface="Montserrat Bold"/>
              </a:rPr>
              <a:t>Phát hiện qua Power BI:</a:t>
            </a:r>
          </a:p>
          <a:p>
            <a:pPr algn="just">
              <a:lnSpc>
                <a:spcPts val="3499"/>
              </a:lnSpc>
            </a:pPr>
            <a:r>
              <a:rPr lang="en-US" sz="2499">
                <a:solidFill>
                  <a:srgbClr val="000000"/>
                </a:solidFill>
                <a:latin typeface="Montserrat"/>
                <a:ea typeface="Montserrat"/>
                <a:cs typeface="Montserrat"/>
                <a:sym typeface="Montserrat"/>
              </a:rPr>
              <a:t>Một chi nhánh có tỷ lệ nợ xấu cao bất thường (10%), cần điều tra và cải thiện quy trình thẩm định tín dụng.</a:t>
            </a:r>
          </a:p>
          <a:p>
            <a:pPr algn="just">
              <a:lnSpc>
                <a:spcPts val="3499"/>
              </a:lnSpc>
            </a:pPr>
          </a:p>
        </p:txBody>
      </p:sp>
      <p:sp>
        <p:nvSpPr>
          <p:cNvPr name="TextBox 9" id="9"/>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12</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9675834"/>
            <a:ext cx="18288000" cy="611166"/>
            <a:chOff x="0" y="0"/>
            <a:chExt cx="6671512" cy="222955"/>
          </a:xfrm>
        </p:grpSpPr>
        <p:sp>
          <p:nvSpPr>
            <p:cNvPr name="Freeform 3" id="3"/>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FECB00">
                <a:alpha val="51765"/>
              </a:srgbClr>
            </a:solidFill>
          </p:spPr>
        </p:sp>
      </p:grpSp>
      <p:grpSp>
        <p:nvGrpSpPr>
          <p:cNvPr name="Group 4" id="4"/>
          <p:cNvGrpSpPr/>
          <p:nvPr/>
        </p:nvGrpSpPr>
        <p:grpSpPr>
          <a:xfrm rot="0">
            <a:off x="0" y="9675834"/>
            <a:ext cx="9872106" cy="611166"/>
            <a:chOff x="0" y="0"/>
            <a:chExt cx="3601371" cy="222955"/>
          </a:xfrm>
        </p:grpSpPr>
        <p:sp>
          <p:nvSpPr>
            <p:cNvPr name="Freeform 5" id="5"/>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FECB00">
                <a:alpha val="51765"/>
              </a:srgbClr>
            </a:solidFill>
          </p:spPr>
        </p:sp>
      </p:grpSp>
      <p:sp>
        <p:nvSpPr>
          <p:cNvPr name="TextBox 6" id="6"/>
          <p:cNvSpPr txBox="true"/>
          <p:nvPr/>
        </p:nvSpPr>
        <p:spPr>
          <a:xfrm rot="0">
            <a:off x="184581" y="267725"/>
            <a:ext cx="10848095" cy="596901"/>
          </a:xfrm>
          <a:prstGeom prst="rect">
            <a:avLst/>
          </a:prstGeom>
        </p:spPr>
        <p:txBody>
          <a:bodyPr anchor="t" rtlCol="false" tIns="0" lIns="0" bIns="0" rIns="0">
            <a:spAutoFit/>
          </a:bodyPr>
          <a:lstStyle/>
          <a:p>
            <a:pPr algn="l">
              <a:lnSpc>
                <a:spcPts val="4899"/>
              </a:lnSpc>
            </a:pPr>
            <a:r>
              <a:rPr lang="en-US" sz="3499" b="true">
                <a:solidFill>
                  <a:srgbClr val="5271FF"/>
                </a:solidFill>
                <a:latin typeface="Montserrat Bold"/>
                <a:ea typeface="Montserrat Bold"/>
                <a:cs typeface="Montserrat Bold"/>
                <a:sym typeface="Montserrat Bold"/>
              </a:rPr>
              <a:t>Ví dụ về lĩnh vực tài chính sử dụng Power BI</a:t>
            </a:r>
          </a:p>
        </p:txBody>
      </p:sp>
      <p:sp>
        <p:nvSpPr>
          <p:cNvPr name="TextBox 7" id="7"/>
          <p:cNvSpPr txBox="true"/>
          <p:nvPr/>
        </p:nvSpPr>
        <p:spPr>
          <a:xfrm rot="0">
            <a:off x="184581" y="933450"/>
            <a:ext cx="15158066" cy="4416426"/>
          </a:xfrm>
          <a:prstGeom prst="rect">
            <a:avLst/>
          </a:prstGeom>
        </p:spPr>
        <p:txBody>
          <a:bodyPr anchor="t" rtlCol="false" tIns="0" lIns="0" bIns="0" rIns="0">
            <a:spAutoFit/>
          </a:bodyPr>
          <a:lstStyle/>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Theo dõi hiệu quả chiến dịch tiếp thị (Campaign Performance)</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Phân tích hành vi khách hàng (Customer Behavior Analysis)</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Tối ưu hóa ngân sách Marketing</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Phân tích khách hàng tiềm năng (Lead Generation Analysis)</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Phân tích hiệu suất nội dung tiếp thị (Content Marketing)</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Dự báo xu hướng tiêu dùng (Consumer Trend Prediction)</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Phân tích dữ liệu mạng xã hội (Social Media Analytics)</a:t>
            </a:r>
          </a:p>
          <a:p>
            <a:pPr algn="just" marL="604515" indent="-302257" lvl="1">
              <a:lnSpc>
                <a:spcPts val="3919"/>
              </a:lnSpc>
              <a:buFont typeface="Arial"/>
              <a:buChar char="•"/>
            </a:pPr>
            <a:r>
              <a:rPr lang="en-US" sz="2799">
                <a:solidFill>
                  <a:srgbClr val="000000"/>
                </a:solidFill>
                <a:latin typeface="Montserrat"/>
                <a:ea typeface="Montserrat"/>
                <a:cs typeface="Montserrat"/>
                <a:sym typeface="Montserrat"/>
              </a:rPr>
              <a:t>Phân tích hiệu quả bán hàng từ chiến dịch Marketing</a:t>
            </a:r>
          </a:p>
          <a:p>
            <a:pPr algn="just">
              <a:lnSpc>
                <a:spcPts val="3779"/>
              </a:lnSpc>
            </a:pPr>
          </a:p>
        </p:txBody>
      </p:sp>
      <p:sp>
        <p:nvSpPr>
          <p:cNvPr name="TextBox 8" id="8"/>
          <p:cNvSpPr txBox="true"/>
          <p:nvPr/>
        </p:nvSpPr>
        <p:spPr>
          <a:xfrm rot="0">
            <a:off x="430222" y="4943475"/>
            <a:ext cx="17427557" cy="5059045"/>
          </a:xfrm>
          <a:prstGeom prst="rect">
            <a:avLst/>
          </a:prstGeom>
        </p:spPr>
        <p:txBody>
          <a:bodyPr anchor="t" rtlCol="false" tIns="0" lIns="0" bIns="0" rIns="0">
            <a:spAutoFit/>
          </a:bodyPr>
          <a:lstStyle/>
          <a:p>
            <a:pPr algn="just">
              <a:lnSpc>
                <a:spcPts val="3079"/>
              </a:lnSpc>
            </a:pPr>
            <a:r>
              <a:rPr lang="en-US" sz="2199" i="true" u="sng">
                <a:solidFill>
                  <a:srgbClr val="000000"/>
                </a:solidFill>
                <a:latin typeface="Montserrat Italics"/>
                <a:ea typeface="Montserrat Italics"/>
                <a:cs typeface="Montserrat Italics"/>
                <a:sym typeface="Montserrat Italics"/>
              </a:rPr>
              <a:t>Ví dụ minh họa cụ thể: </a:t>
            </a:r>
            <a:r>
              <a:rPr lang="en-US" sz="2199">
                <a:solidFill>
                  <a:srgbClr val="000000"/>
                </a:solidFill>
                <a:latin typeface="Montserrat"/>
                <a:ea typeface="Montserrat"/>
                <a:cs typeface="Montserrat"/>
                <a:sym typeface="Montserrat"/>
              </a:rPr>
              <a:t>Giả sử một công ty sử dụng Power BI để quản lý chiến dịch Marketing:</a:t>
            </a:r>
          </a:p>
          <a:p>
            <a:pPr algn="just">
              <a:lnSpc>
                <a:spcPts val="3079"/>
              </a:lnSpc>
            </a:pPr>
            <a:r>
              <a:rPr lang="en-US" sz="2199" b="true">
                <a:solidFill>
                  <a:srgbClr val="000000"/>
                </a:solidFill>
                <a:latin typeface="Montserrat Bold"/>
                <a:ea typeface="Montserrat Bold"/>
                <a:cs typeface="Montserrat Bold"/>
                <a:sym typeface="Montserrat Bold"/>
              </a:rPr>
              <a:t>Dashboard hiển thị:</a:t>
            </a:r>
          </a:p>
          <a:p>
            <a:pPr algn="just" marL="474978" indent="-237489" lvl="1">
              <a:lnSpc>
                <a:spcPts val="3079"/>
              </a:lnSpc>
              <a:buFont typeface="Arial"/>
              <a:buChar char="•"/>
            </a:pPr>
            <a:r>
              <a:rPr lang="en-US" sz="2199">
                <a:solidFill>
                  <a:srgbClr val="000000"/>
                </a:solidFill>
                <a:latin typeface="Montserrat"/>
                <a:ea typeface="Montserrat"/>
                <a:cs typeface="Montserrat"/>
                <a:sym typeface="Montserrat"/>
              </a:rPr>
              <a:t>Chiế</a:t>
            </a:r>
            <a:r>
              <a:rPr lang="en-US" sz="2199">
                <a:solidFill>
                  <a:srgbClr val="000000"/>
                </a:solidFill>
                <a:latin typeface="Montserrat"/>
                <a:ea typeface="Montserrat"/>
                <a:cs typeface="Montserrat"/>
                <a:sym typeface="Montserrat"/>
              </a:rPr>
              <a:t>n dịch "Black Friday":</a:t>
            </a:r>
          </a:p>
          <a:p>
            <a:pPr algn="just" marL="949956" indent="-316652" lvl="2">
              <a:lnSpc>
                <a:spcPts val="3079"/>
              </a:lnSpc>
              <a:buFont typeface="Arial"/>
              <a:buChar char="⚬"/>
            </a:pPr>
            <a:r>
              <a:rPr lang="en-US" sz="2199">
                <a:solidFill>
                  <a:srgbClr val="000000"/>
                </a:solidFill>
                <a:latin typeface="Montserrat"/>
                <a:ea typeface="Montserrat"/>
                <a:cs typeface="Montserrat"/>
                <a:sym typeface="Montserrat"/>
              </a:rPr>
              <a:t>Ngân sách: 200 triệu VND.</a:t>
            </a:r>
          </a:p>
          <a:p>
            <a:pPr algn="just" marL="949956" indent="-316652" lvl="2">
              <a:lnSpc>
                <a:spcPts val="3079"/>
              </a:lnSpc>
              <a:buFont typeface="Arial"/>
              <a:buChar char="⚬"/>
            </a:pPr>
            <a:r>
              <a:rPr lang="en-US" sz="2199">
                <a:solidFill>
                  <a:srgbClr val="000000"/>
                </a:solidFill>
                <a:latin typeface="Montserrat"/>
                <a:ea typeface="Montserrat"/>
                <a:cs typeface="Montserrat"/>
                <a:sym typeface="Montserrat"/>
              </a:rPr>
              <a:t>Lượt truy cập web:</a:t>
            </a:r>
            <a:r>
              <a:rPr lang="en-US" sz="2199">
                <a:solidFill>
                  <a:srgbClr val="000000"/>
                </a:solidFill>
                <a:latin typeface="Montserrat"/>
                <a:ea typeface="Montserrat"/>
                <a:cs typeface="Montserrat"/>
                <a:sym typeface="Montserrat"/>
              </a:rPr>
              <a:t> 50,000.</a:t>
            </a:r>
          </a:p>
          <a:p>
            <a:pPr algn="just" marL="949956" indent="-316652" lvl="2">
              <a:lnSpc>
                <a:spcPts val="3079"/>
              </a:lnSpc>
              <a:buFont typeface="Arial"/>
              <a:buChar char="⚬"/>
            </a:pPr>
            <a:r>
              <a:rPr lang="en-US" sz="2199">
                <a:solidFill>
                  <a:srgbClr val="000000"/>
                </a:solidFill>
                <a:latin typeface="Montserrat"/>
                <a:ea typeface="Montserrat"/>
                <a:cs typeface="Montserrat"/>
                <a:sym typeface="Montserrat"/>
              </a:rPr>
              <a:t>Khách hàng tiềm năng: 5,000.</a:t>
            </a:r>
          </a:p>
          <a:p>
            <a:pPr algn="just" marL="949956" indent="-316652" lvl="2">
              <a:lnSpc>
                <a:spcPts val="3079"/>
              </a:lnSpc>
              <a:buFont typeface="Arial"/>
              <a:buChar char="⚬"/>
            </a:pPr>
            <a:r>
              <a:rPr lang="en-US" sz="2199">
                <a:solidFill>
                  <a:srgbClr val="000000"/>
                </a:solidFill>
                <a:latin typeface="Montserrat"/>
                <a:ea typeface="Montserrat"/>
                <a:cs typeface="Montserrat"/>
                <a:sym typeface="Montserrat"/>
              </a:rPr>
              <a:t>Doanh thu từ chiến dịch: 1 tỷ VND.</a:t>
            </a:r>
          </a:p>
          <a:p>
            <a:pPr algn="just" marL="474978" indent="-237489" lvl="1">
              <a:lnSpc>
                <a:spcPts val="3079"/>
              </a:lnSpc>
              <a:buFont typeface="Arial"/>
              <a:buChar char="•"/>
            </a:pPr>
            <a:r>
              <a:rPr lang="en-US" sz="2199">
                <a:solidFill>
                  <a:srgbClr val="000000"/>
                </a:solidFill>
                <a:latin typeface="Montserrat"/>
                <a:ea typeface="Montserrat"/>
                <a:cs typeface="Montserrat"/>
                <a:sym typeface="Montserrat"/>
              </a:rPr>
              <a:t>Chi phí/khách hàng tiềm năng: 40,000 VND.</a:t>
            </a:r>
          </a:p>
          <a:p>
            <a:pPr algn="just" marL="474978" indent="-237489" lvl="1">
              <a:lnSpc>
                <a:spcPts val="3079"/>
              </a:lnSpc>
              <a:buFont typeface="Arial"/>
              <a:buChar char="•"/>
            </a:pPr>
            <a:r>
              <a:rPr lang="en-US" sz="2199">
                <a:solidFill>
                  <a:srgbClr val="000000"/>
                </a:solidFill>
                <a:latin typeface="Montserrat"/>
                <a:ea typeface="Montserrat"/>
                <a:cs typeface="Montserrat"/>
                <a:sym typeface="Montserrat"/>
              </a:rPr>
              <a:t>ROI: 400%.</a:t>
            </a:r>
          </a:p>
          <a:p>
            <a:pPr algn="just">
              <a:lnSpc>
                <a:spcPts val="3079"/>
              </a:lnSpc>
            </a:pPr>
            <a:r>
              <a:rPr lang="en-US" sz="2199" b="true">
                <a:solidFill>
                  <a:srgbClr val="000000"/>
                </a:solidFill>
                <a:latin typeface="Montserrat Bold"/>
                <a:ea typeface="Montserrat Bold"/>
                <a:cs typeface="Montserrat Bold"/>
                <a:sym typeface="Montserrat Bold"/>
              </a:rPr>
              <a:t>Phát hiện:</a:t>
            </a:r>
          </a:p>
          <a:p>
            <a:pPr algn="just">
              <a:lnSpc>
                <a:spcPts val="3079"/>
              </a:lnSpc>
            </a:pPr>
            <a:r>
              <a:rPr lang="en-US" sz="2199">
                <a:solidFill>
                  <a:srgbClr val="000000"/>
                </a:solidFill>
                <a:latin typeface="Montserrat"/>
                <a:ea typeface="Montserrat"/>
                <a:cs typeface="Montserrat"/>
                <a:sym typeface="Montserrat"/>
              </a:rPr>
              <a:t>C</a:t>
            </a:r>
            <a:r>
              <a:rPr lang="en-US" sz="2199">
                <a:solidFill>
                  <a:srgbClr val="000000"/>
                </a:solidFill>
                <a:latin typeface="Montserrat"/>
                <a:ea typeface="Montserrat"/>
                <a:cs typeface="Montserrat"/>
                <a:sym typeface="Montserrat"/>
              </a:rPr>
              <a:t>hiến dịch "Black Friday" mang lại ROI cao nhất trong năm → công ty quyết định đầu tư thêm ngân sách vào chiến dịch này năm sau.</a:t>
            </a:r>
          </a:p>
          <a:p>
            <a:pPr algn="just">
              <a:lnSpc>
                <a:spcPts val="3079"/>
              </a:lnSpc>
            </a:pPr>
          </a:p>
        </p:txBody>
      </p:sp>
      <p:sp>
        <p:nvSpPr>
          <p:cNvPr name="TextBox 9" id="9"/>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10503817"/>
            <a:chOff x="0" y="0"/>
            <a:chExt cx="1666119" cy="1913890"/>
          </a:xfrm>
        </p:grpSpPr>
        <p:sp>
          <p:nvSpPr>
            <p:cNvPr name="Freeform 3" id="3"/>
            <p:cNvSpPr/>
            <p:nvPr/>
          </p:nvSpPr>
          <p:spPr>
            <a:xfrm flipH="false" flipV="false" rot="0">
              <a:off x="0" y="0"/>
              <a:ext cx="1666119" cy="1913890"/>
            </a:xfrm>
            <a:custGeom>
              <a:avLst/>
              <a:gdLst/>
              <a:ahLst/>
              <a:cxnLst/>
              <a:rect r="r" b="b" t="t" l="l"/>
              <a:pathLst>
                <a:path h="1913890" w="1666119">
                  <a:moveTo>
                    <a:pt x="1541659" y="1913890"/>
                  </a:moveTo>
                  <a:lnTo>
                    <a:pt x="124460" y="1913890"/>
                  </a:lnTo>
                  <a:cubicBezTo>
                    <a:pt x="55880" y="1913890"/>
                    <a:pt x="0" y="1858010"/>
                    <a:pt x="0" y="1789430"/>
                  </a:cubicBezTo>
                  <a:lnTo>
                    <a:pt x="0" y="124460"/>
                  </a:lnTo>
                  <a:cubicBezTo>
                    <a:pt x="0" y="55880"/>
                    <a:pt x="55880" y="0"/>
                    <a:pt x="124460" y="0"/>
                  </a:cubicBezTo>
                  <a:lnTo>
                    <a:pt x="1541659" y="0"/>
                  </a:lnTo>
                  <a:cubicBezTo>
                    <a:pt x="1610239" y="0"/>
                    <a:pt x="1666119" y="55880"/>
                    <a:pt x="1666119" y="124460"/>
                  </a:cubicBezTo>
                  <a:lnTo>
                    <a:pt x="1666119" y="1789430"/>
                  </a:lnTo>
                  <a:cubicBezTo>
                    <a:pt x="1666119" y="1858010"/>
                    <a:pt x="1610239" y="1913890"/>
                    <a:pt x="1541659" y="1913890"/>
                  </a:cubicBezTo>
                  <a:close/>
                </a:path>
              </a:pathLst>
            </a:custGeom>
            <a:solidFill>
              <a:srgbClr val="5271FF"/>
            </a:solidFill>
          </p:spPr>
        </p:sp>
      </p:grpSp>
      <p:grpSp>
        <p:nvGrpSpPr>
          <p:cNvPr name="Group 4" id="4"/>
          <p:cNvGrpSpPr/>
          <p:nvPr/>
        </p:nvGrpSpPr>
        <p:grpSpPr>
          <a:xfrm rot="0">
            <a:off x="9605786" y="1202700"/>
            <a:ext cx="8098417" cy="8098417"/>
            <a:chOff x="0" y="0"/>
            <a:chExt cx="1913890" cy="1913890"/>
          </a:xfrm>
        </p:grpSpPr>
        <p:sp>
          <p:nvSpPr>
            <p:cNvPr name="Freeform 5" id="5"/>
            <p:cNvSpPr/>
            <p:nvPr/>
          </p:nvSpPr>
          <p:spPr>
            <a:xfrm flipH="false" flipV="false" rot="0">
              <a:off x="0" y="0"/>
              <a:ext cx="1913890" cy="1913890"/>
            </a:xfrm>
            <a:custGeom>
              <a:avLst/>
              <a:gdLst/>
              <a:ahLst/>
              <a:cxnLst/>
              <a:rect r="r" b="b" t="t" l="l"/>
              <a:pathLst>
                <a:path h="1913890" w="1913890">
                  <a:moveTo>
                    <a:pt x="1789430" y="59690"/>
                  </a:moveTo>
                  <a:cubicBezTo>
                    <a:pt x="1824990" y="59690"/>
                    <a:pt x="1854200" y="88900"/>
                    <a:pt x="1854200" y="124460"/>
                  </a:cubicBezTo>
                  <a:lnTo>
                    <a:pt x="1854200" y="1789430"/>
                  </a:lnTo>
                  <a:cubicBezTo>
                    <a:pt x="1854200" y="1824990"/>
                    <a:pt x="1824990" y="1854200"/>
                    <a:pt x="1789430" y="1854200"/>
                  </a:cubicBezTo>
                  <a:lnTo>
                    <a:pt x="124460" y="1854200"/>
                  </a:lnTo>
                  <a:cubicBezTo>
                    <a:pt x="88900" y="1854200"/>
                    <a:pt x="59690" y="1824990"/>
                    <a:pt x="59690" y="1789430"/>
                  </a:cubicBezTo>
                  <a:lnTo>
                    <a:pt x="59690" y="124460"/>
                  </a:lnTo>
                  <a:cubicBezTo>
                    <a:pt x="59690" y="88900"/>
                    <a:pt x="88900" y="59690"/>
                    <a:pt x="124460" y="59690"/>
                  </a:cubicBezTo>
                  <a:lnTo>
                    <a:pt x="1789430" y="59690"/>
                  </a:lnTo>
                  <a:moveTo>
                    <a:pt x="1789430" y="0"/>
                  </a:moveTo>
                  <a:lnTo>
                    <a:pt x="124460" y="0"/>
                  </a:lnTo>
                  <a:cubicBezTo>
                    <a:pt x="55880" y="0"/>
                    <a:pt x="0" y="55880"/>
                    <a:pt x="0" y="124460"/>
                  </a:cubicBezTo>
                  <a:lnTo>
                    <a:pt x="0" y="1789430"/>
                  </a:lnTo>
                  <a:cubicBezTo>
                    <a:pt x="0" y="1858010"/>
                    <a:pt x="55880" y="1913890"/>
                    <a:pt x="124460" y="1913890"/>
                  </a:cubicBezTo>
                  <a:lnTo>
                    <a:pt x="1789430" y="1913890"/>
                  </a:lnTo>
                  <a:cubicBezTo>
                    <a:pt x="1858010" y="1913890"/>
                    <a:pt x="1913890" y="1858010"/>
                    <a:pt x="1913890" y="1789430"/>
                  </a:cubicBezTo>
                  <a:lnTo>
                    <a:pt x="1913890" y="124460"/>
                  </a:lnTo>
                  <a:cubicBezTo>
                    <a:pt x="1913890" y="55880"/>
                    <a:pt x="1858010" y="0"/>
                    <a:pt x="1789430" y="0"/>
                  </a:cubicBezTo>
                  <a:close/>
                </a:path>
              </a:pathLst>
            </a:custGeom>
            <a:solidFill>
              <a:srgbClr val="5271FF"/>
            </a:solidFill>
          </p:spPr>
        </p:sp>
      </p:grpSp>
      <p:grpSp>
        <p:nvGrpSpPr>
          <p:cNvPr name="Group 6" id="6"/>
          <p:cNvGrpSpPr/>
          <p:nvPr/>
        </p:nvGrpSpPr>
        <p:grpSpPr>
          <a:xfrm rot="0">
            <a:off x="0" y="9675834"/>
            <a:ext cx="18288000" cy="611166"/>
            <a:chOff x="0" y="0"/>
            <a:chExt cx="6671512" cy="222955"/>
          </a:xfrm>
        </p:grpSpPr>
        <p:sp>
          <p:nvSpPr>
            <p:cNvPr name="Freeform 7" id="7"/>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FECB00">
                <a:alpha val="51765"/>
              </a:srgbClr>
            </a:solidFill>
          </p:spPr>
        </p:sp>
      </p:grpSp>
      <p:grpSp>
        <p:nvGrpSpPr>
          <p:cNvPr name="Group 8" id="8"/>
          <p:cNvGrpSpPr/>
          <p:nvPr/>
        </p:nvGrpSpPr>
        <p:grpSpPr>
          <a:xfrm rot="0">
            <a:off x="0" y="9675834"/>
            <a:ext cx="8855641" cy="611166"/>
            <a:chOff x="0" y="0"/>
            <a:chExt cx="3230562" cy="222955"/>
          </a:xfrm>
        </p:grpSpPr>
        <p:sp>
          <p:nvSpPr>
            <p:cNvPr name="Freeform 9" id="9"/>
            <p:cNvSpPr/>
            <p:nvPr/>
          </p:nvSpPr>
          <p:spPr>
            <a:xfrm flipH="false" flipV="false" rot="0">
              <a:off x="0" y="0"/>
              <a:ext cx="3230562" cy="222955"/>
            </a:xfrm>
            <a:custGeom>
              <a:avLst/>
              <a:gdLst/>
              <a:ahLst/>
              <a:cxnLst/>
              <a:rect r="r" b="b" t="t" l="l"/>
              <a:pathLst>
                <a:path h="222955" w="3230562">
                  <a:moveTo>
                    <a:pt x="0" y="0"/>
                  </a:moveTo>
                  <a:lnTo>
                    <a:pt x="3230562" y="0"/>
                  </a:lnTo>
                  <a:lnTo>
                    <a:pt x="3230562" y="222955"/>
                  </a:lnTo>
                  <a:lnTo>
                    <a:pt x="0" y="222955"/>
                  </a:lnTo>
                  <a:close/>
                </a:path>
              </a:pathLst>
            </a:custGeom>
            <a:solidFill>
              <a:srgbClr val="FECB00">
                <a:alpha val="51765"/>
              </a:srgbClr>
            </a:solidFill>
          </p:spPr>
        </p:sp>
      </p:grpSp>
      <p:sp>
        <p:nvSpPr>
          <p:cNvPr name="Freeform 10" id="10"/>
          <p:cNvSpPr/>
          <p:nvPr/>
        </p:nvSpPr>
        <p:spPr>
          <a:xfrm flipH="false" flipV="false" rot="0">
            <a:off x="4976272" y="2661640"/>
            <a:ext cx="3101336" cy="2900515"/>
          </a:xfrm>
          <a:custGeom>
            <a:avLst/>
            <a:gdLst/>
            <a:ahLst/>
            <a:cxnLst/>
            <a:rect r="r" b="b" t="t" l="l"/>
            <a:pathLst>
              <a:path h="2900515" w="3101336">
                <a:moveTo>
                  <a:pt x="0" y="0"/>
                </a:moveTo>
                <a:lnTo>
                  <a:pt x="3101336" y="0"/>
                </a:lnTo>
                <a:lnTo>
                  <a:pt x="3101336" y="2900515"/>
                </a:lnTo>
                <a:lnTo>
                  <a:pt x="0" y="2900515"/>
                </a:lnTo>
                <a:lnTo>
                  <a:pt x="0" y="0"/>
                </a:lnTo>
                <a:close/>
              </a:path>
            </a:pathLst>
          </a:custGeom>
          <a:blipFill>
            <a:blip r:embed="rId2"/>
            <a:stretch>
              <a:fillRect l="-2287" t="0" r="0" b="0"/>
            </a:stretch>
          </a:blipFill>
        </p:spPr>
      </p:sp>
      <p:sp>
        <p:nvSpPr>
          <p:cNvPr name="TextBox 11" id="11"/>
          <p:cNvSpPr txBox="true"/>
          <p:nvPr/>
        </p:nvSpPr>
        <p:spPr>
          <a:xfrm rot="0">
            <a:off x="9291023" y="1488891"/>
            <a:ext cx="8727943" cy="7149210"/>
          </a:xfrm>
          <a:prstGeom prst="rect">
            <a:avLst/>
          </a:prstGeom>
        </p:spPr>
        <p:txBody>
          <a:bodyPr anchor="t" rtlCol="false" tIns="0" lIns="0" bIns="0" rIns="0">
            <a:spAutoFit/>
          </a:bodyPr>
          <a:lstStyle/>
          <a:p>
            <a:pPr algn="ctr">
              <a:lnSpc>
                <a:spcPts val="58499"/>
              </a:lnSpc>
            </a:pPr>
            <a:r>
              <a:rPr lang="en-US" sz="41785">
                <a:solidFill>
                  <a:srgbClr val="FECB00"/>
                </a:solidFill>
                <a:latin typeface="Poppins Bold"/>
                <a:ea typeface="Poppins Bold"/>
                <a:cs typeface="Poppins Bold"/>
                <a:sym typeface="Poppins Bold"/>
              </a:rPr>
              <a:t>02</a:t>
            </a:r>
          </a:p>
        </p:txBody>
      </p:sp>
      <p:sp>
        <p:nvSpPr>
          <p:cNvPr name="TextBox 12" id="12"/>
          <p:cNvSpPr txBox="true"/>
          <p:nvPr/>
        </p:nvSpPr>
        <p:spPr>
          <a:xfrm rot="0">
            <a:off x="899209" y="2471140"/>
            <a:ext cx="7178399" cy="1774189"/>
          </a:xfrm>
          <a:prstGeom prst="rect">
            <a:avLst/>
          </a:prstGeom>
        </p:spPr>
        <p:txBody>
          <a:bodyPr anchor="t" rtlCol="false" tIns="0" lIns="0" bIns="0" rIns="0">
            <a:spAutoFit/>
          </a:bodyPr>
          <a:lstStyle/>
          <a:p>
            <a:pPr algn="l">
              <a:lnSpc>
                <a:spcPts val="14560"/>
              </a:lnSpc>
            </a:pPr>
            <a:r>
              <a:rPr lang="en-US" sz="10400" b="true">
                <a:solidFill>
                  <a:srgbClr val="FFFFFF"/>
                </a:solidFill>
                <a:latin typeface="Montserrat Extra-Bold Bold"/>
                <a:ea typeface="Montserrat Extra-Bold Bold"/>
                <a:cs typeface="Montserrat Extra-Bold Bold"/>
                <a:sym typeface="Montserrat Extra-Bold Bold"/>
              </a:rPr>
              <a:t>DAX</a:t>
            </a:r>
          </a:p>
        </p:txBody>
      </p:sp>
      <p:sp>
        <p:nvSpPr>
          <p:cNvPr name="TextBox 13" id="13"/>
          <p:cNvSpPr txBox="true"/>
          <p:nvPr/>
        </p:nvSpPr>
        <p:spPr>
          <a:xfrm rot="0">
            <a:off x="899209" y="4461218"/>
            <a:ext cx="7345582" cy="2503170"/>
          </a:xfrm>
          <a:prstGeom prst="rect">
            <a:avLst/>
          </a:prstGeom>
        </p:spPr>
        <p:txBody>
          <a:bodyPr anchor="t" rtlCol="false" tIns="0" lIns="0" bIns="0" rIns="0">
            <a:spAutoFit/>
          </a:bodyPr>
          <a:lstStyle/>
          <a:p>
            <a:pPr algn="l">
              <a:lnSpc>
                <a:spcPts val="10080"/>
              </a:lnSpc>
            </a:pPr>
            <a:r>
              <a:rPr lang="en-US" sz="7200" b="true">
                <a:solidFill>
                  <a:srgbClr val="FECB00"/>
                </a:solidFill>
                <a:latin typeface="Montserrat Extra-Bold Bold"/>
                <a:ea typeface="Montserrat Extra-Bold Bold"/>
                <a:cs typeface="Montserrat Extra-Bold Bold"/>
                <a:sym typeface="Montserrat Extra-Bold Bold"/>
              </a:rPr>
              <a:t>TRONG POWER BI</a:t>
            </a:r>
          </a:p>
        </p:txBody>
      </p:sp>
      <p:sp>
        <p:nvSpPr>
          <p:cNvPr name="TextBox 14" id="14"/>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14</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675834"/>
            <a:ext cx="18288000" cy="611166"/>
            <a:chOff x="0" y="0"/>
            <a:chExt cx="6671512" cy="222955"/>
          </a:xfrm>
        </p:grpSpPr>
        <p:sp>
          <p:nvSpPr>
            <p:cNvPr name="Freeform 3" id="3"/>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5271FF">
                <a:alpha val="51765"/>
              </a:srgbClr>
            </a:solidFill>
          </p:spPr>
        </p:sp>
      </p:grpSp>
      <p:grpSp>
        <p:nvGrpSpPr>
          <p:cNvPr name="Group 4" id="4"/>
          <p:cNvGrpSpPr/>
          <p:nvPr/>
        </p:nvGrpSpPr>
        <p:grpSpPr>
          <a:xfrm rot="0">
            <a:off x="0" y="9675834"/>
            <a:ext cx="9872106" cy="611166"/>
            <a:chOff x="0" y="0"/>
            <a:chExt cx="3601371" cy="222955"/>
          </a:xfrm>
        </p:grpSpPr>
        <p:sp>
          <p:nvSpPr>
            <p:cNvPr name="Freeform 5" id="5"/>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5271FF">
                <a:alpha val="51765"/>
              </a:srgbClr>
            </a:solidFill>
          </p:spPr>
        </p:sp>
      </p:grpSp>
      <p:sp>
        <p:nvSpPr>
          <p:cNvPr name="Freeform 6" id="6"/>
          <p:cNvSpPr/>
          <p:nvPr/>
        </p:nvSpPr>
        <p:spPr>
          <a:xfrm flipH="false" flipV="false" rot="0">
            <a:off x="11721673" y="6440537"/>
            <a:ext cx="5304734" cy="2436763"/>
          </a:xfrm>
          <a:custGeom>
            <a:avLst/>
            <a:gdLst/>
            <a:ahLst/>
            <a:cxnLst/>
            <a:rect r="r" b="b" t="t" l="l"/>
            <a:pathLst>
              <a:path h="2436763" w="5304734">
                <a:moveTo>
                  <a:pt x="0" y="0"/>
                </a:moveTo>
                <a:lnTo>
                  <a:pt x="5304734" y="0"/>
                </a:lnTo>
                <a:lnTo>
                  <a:pt x="5304734" y="2436763"/>
                </a:lnTo>
                <a:lnTo>
                  <a:pt x="0" y="2436763"/>
                </a:lnTo>
                <a:lnTo>
                  <a:pt x="0" y="0"/>
                </a:lnTo>
                <a:close/>
              </a:path>
            </a:pathLst>
          </a:custGeom>
          <a:blipFill>
            <a:blip r:embed="rId2"/>
            <a:stretch>
              <a:fillRect l="0" t="0" r="-16292" b="0"/>
            </a:stretch>
          </a:blipFill>
        </p:spPr>
      </p:sp>
      <p:sp>
        <p:nvSpPr>
          <p:cNvPr name="TextBox 7" id="7"/>
          <p:cNvSpPr txBox="true"/>
          <p:nvPr/>
        </p:nvSpPr>
        <p:spPr>
          <a:xfrm rot="0">
            <a:off x="902219" y="731131"/>
            <a:ext cx="7970611" cy="969755"/>
          </a:xfrm>
          <a:prstGeom prst="rect">
            <a:avLst/>
          </a:prstGeom>
        </p:spPr>
        <p:txBody>
          <a:bodyPr anchor="t" rtlCol="false" tIns="0" lIns="0" bIns="0" rIns="0">
            <a:spAutoFit/>
          </a:bodyPr>
          <a:lstStyle/>
          <a:p>
            <a:pPr algn="l">
              <a:lnSpc>
                <a:spcPts val="7973"/>
              </a:lnSpc>
            </a:pPr>
            <a:r>
              <a:rPr lang="en-US" sz="5695">
                <a:solidFill>
                  <a:srgbClr val="012F71"/>
                </a:solidFill>
                <a:latin typeface="Montserrat Extra-Bold"/>
                <a:ea typeface="Montserrat Extra-Bold"/>
                <a:cs typeface="Montserrat Extra-Bold"/>
                <a:sym typeface="Montserrat Extra-Bold"/>
              </a:rPr>
              <a:t>Giới thiệu</a:t>
            </a:r>
          </a:p>
        </p:txBody>
      </p:sp>
      <p:sp>
        <p:nvSpPr>
          <p:cNvPr name="TextBox 8" id="8"/>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15</a:t>
            </a:r>
          </a:p>
        </p:txBody>
      </p:sp>
      <p:sp>
        <p:nvSpPr>
          <p:cNvPr name="TextBox 9" id="9"/>
          <p:cNvSpPr txBox="true"/>
          <p:nvPr/>
        </p:nvSpPr>
        <p:spPr>
          <a:xfrm rot="0">
            <a:off x="1389175" y="1988819"/>
            <a:ext cx="15509649" cy="2630062"/>
          </a:xfrm>
          <a:prstGeom prst="rect">
            <a:avLst/>
          </a:prstGeom>
        </p:spPr>
        <p:txBody>
          <a:bodyPr anchor="t" rtlCol="false" tIns="0" lIns="0" bIns="0" rIns="0">
            <a:spAutoFit/>
          </a:bodyPr>
          <a:lstStyle/>
          <a:p>
            <a:pPr algn="just" marL="560260" indent="-280130" lvl="1">
              <a:lnSpc>
                <a:spcPts val="4229"/>
              </a:lnSpc>
              <a:buFont typeface="Arial"/>
              <a:buChar char="•"/>
            </a:pPr>
            <a:r>
              <a:rPr lang="en-US" sz="2595">
                <a:solidFill>
                  <a:srgbClr val="012F71"/>
                </a:solidFill>
                <a:latin typeface="Montserrat"/>
                <a:ea typeface="Montserrat"/>
                <a:cs typeface="Montserrat"/>
                <a:sym typeface="Montserrat"/>
              </a:rPr>
              <a:t>Data Analysis Expressions (DAX) là ngôn ngữ công thức mạnh mẽ được sử dụng trong Power BI, Excel Power Pivot, và Analysis Services Tabular models. </a:t>
            </a:r>
          </a:p>
          <a:p>
            <a:pPr algn="just" marL="560260" indent="-280130" lvl="1">
              <a:lnSpc>
                <a:spcPts val="4229"/>
              </a:lnSpc>
              <a:buFont typeface="Arial"/>
              <a:buChar char="•"/>
            </a:pPr>
            <a:r>
              <a:rPr lang="en-US" sz="2595">
                <a:solidFill>
                  <a:srgbClr val="012F71"/>
                </a:solidFill>
                <a:latin typeface="Montserrat"/>
                <a:ea typeface="Montserrat"/>
                <a:cs typeface="Montserrat"/>
                <a:sym typeface="Montserrat"/>
              </a:rPr>
              <a:t>DAX được thiết kế để hỗ trợ mô hình hóa và phân tích dữ liệu, cung cấp khả năng tính toán và tổng hợp dữ liệu tùy chỉnh, giúp khai thác tối đa dữ liệu trong các hệ thống Business Intelligence.</a:t>
            </a:r>
          </a:p>
        </p:txBody>
      </p:sp>
      <p:sp>
        <p:nvSpPr>
          <p:cNvPr name="TextBox 10" id="10"/>
          <p:cNvSpPr txBox="true"/>
          <p:nvPr/>
        </p:nvSpPr>
        <p:spPr>
          <a:xfrm rot="0">
            <a:off x="902219" y="4995007"/>
            <a:ext cx="7970611" cy="969755"/>
          </a:xfrm>
          <a:prstGeom prst="rect">
            <a:avLst/>
          </a:prstGeom>
        </p:spPr>
        <p:txBody>
          <a:bodyPr anchor="t" rtlCol="false" tIns="0" lIns="0" bIns="0" rIns="0">
            <a:spAutoFit/>
          </a:bodyPr>
          <a:lstStyle/>
          <a:p>
            <a:pPr algn="l">
              <a:lnSpc>
                <a:spcPts val="7973"/>
              </a:lnSpc>
            </a:pPr>
            <a:r>
              <a:rPr lang="en-US" sz="5695">
                <a:solidFill>
                  <a:srgbClr val="012F71"/>
                </a:solidFill>
                <a:latin typeface="Montserrat Extra-Bold"/>
                <a:ea typeface="Montserrat Extra-Bold"/>
                <a:cs typeface="Montserrat Extra-Bold"/>
                <a:sym typeface="Montserrat Extra-Bold"/>
              </a:rPr>
              <a:t>Mục đích</a:t>
            </a:r>
          </a:p>
        </p:txBody>
      </p:sp>
      <p:sp>
        <p:nvSpPr>
          <p:cNvPr name="TextBox 11" id="11"/>
          <p:cNvSpPr txBox="true"/>
          <p:nvPr/>
        </p:nvSpPr>
        <p:spPr>
          <a:xfrm rot="0">
            <a:off x="1389175" y="6231462"/>
            <a:ext cx="10028816" cy="2761996"/>
          </a:xfrm>
          <a:prstGeom prst="rect">
            <a:avLst/>
          </a:prstGeom>
        </p:spPr>
        <p:txBody>
          <a:bodyPr anchor="t" rtlCol="false" tIns="0" lIns="0" bIns="0" rIns="0">
            <a:spAutoFit/>
          </a:bodyPr>
          <a:lstStyle/>
          <a:p>
            <a:pPr algn="just" marL="561341" indent="-280670" lvl="1">
              <a:lnSpc>
                <a:spcPts val="4472"/>
              </a:lnSpc>
              <a:buFont typeface="Arial"/>
              <a:buChar char="•"/>
            </a:pPr>
            <a:r>
              <a:rPr lang="en-US" sz="2600">
                <a:solidFill>
                  <a:srgbClr val="012F71"/>
                </a:solidFill>
                <a:latin typeface="Montserrat"/>
                <a:ea typeface="Montserrat"/>
                <a:cs typeface="Montserrat"/>
                <a:sym typeface="Montserrat"/>
              </a:rPr>
              <a:t>DAX được sử dụng để thực hiện các phép tính, mô hình hóa dữ liệu và phân tích trên dữ liệu có cấu trúc. Các ứng dụng chính của nó bao gồm tạo các phép tính tùy chỉnh, định nghĩa các measures, tổng hợp dữ liệu và khai thác thông tin chi tiết từ dữ liệu.</a:t>
            </a:r>
          </a:p>
        </p:txBody>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923925"/>
            <a:ext cx="8579859" cy="969755"/>
          </a:xfrm>
          <a:prstGeom prst="rect">
            <a:avLst/>
          </a:prstGeom>
        </p:spPr>
        <p:txBody>
          <a:bodyPr anchor="t" rtlCol="false" tIns="0" lIns="0" bIns="0" rIns="0">
            <a:spAutoFit/>
          </a:bodyPr>
          <a:lstStyle/>
          <a:p>
            <a:pPr algn="l">
              <a:lnSpc>
                <a:spcPts val="7973"/>
              </a:lnSpc>
            </a:pPr>
            <a:r>
              <a:rPr lang="en-US" sz="5695" b="true">
                <a:solidFill>
                  <a:srgbClr val="012F71"/>
                </a:solidFill>
                <a:latin typeface="Montserrat Extra-Bold Bold"/>
                <a:ea typeface="Montserrat Extra-Bold Bold"/>
                <a:cs typeface="Montserrat Extra-Bold Bold"/>
                <a:sym typeface="Montserrat Extra-Bold Bold"/>
              </a:rPr>
              <a:t>Các tính năng chính</a:t>
            </a:r>
          </a:p>
        </p:txBody>
      </p:sp>
      <p:grpSp>
        <p:nvGrpSpPr>
          <p:cNvPr name="Group 3" id="3"/>
          <p:cNvGrpSpPr/>
          <p:nvPr/>
        </p:nvGrpSpPr>
        <p:grpSpPr>
          <a:xfrm rot="0">
            <a:off x="0" y="9675834"/>
            <a:ext cx="18288000" cy="611166"/>
            <a:chOff x="0" y="0"/>
            <a:chExt cx="6671512" cy="222955"/>
          </a:xfrm>
        </p:grpSpPr>
        <p:sp>
          <p:nvSpPr>
            <p:cNvPr name="Freeform 4" id="4"/>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5271FF">
                <a:alpha val="51765"/>
              </a:srgbClr>
            </a:solidFill>
          </p:spPr>
        </p:sp>
      </p:grpSp>
      <p:grpSp>
        <p:nvGrpSpPr>
          <p:cNvPr name="Group 5" id="5"/>
          <p:cNvGrpSpPr/>
          <p:nvPr/>
        </p:nvGrpSpPr>
        <p:grpSpPr>
          <a:xfrm rot="0">
            <a:off x="0" y="9675834"/>
            <a:ext cx="9872106" cy="611166"/>
            <a:chOff x="0" y="0"/>
            <a:chExt cx="3601371" cy="222955"/>
          </a:xfrm>
        </p:grpSpPr>
        <p:sp>
          <p:nvSpPr>
            <p:cNvPr name="Freeform 6" id="6"/>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5271FF">
                <a:alpha val="51765"/>
              </a:srgbClr>
            </a:solidFill>
          </p:spPr>
        </p:sp>
      </p:grpSp>
      <p:sp>
        <p:nvSpPr>
          <p:cNvPr name="TextBox 7" id="7"/>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16</a:t>
            </a:r>
          </a:p>
        </p:txBody>
      </p:sp>
      <p:grpSp>
        <p:nvGrpSpPr>
          <p:cNvPr name="Group 8" id="8"/>
          <p:cNvGrpSpPr/>
          <p:nvPr/>
        </p:nvGrpSpPr>
        <p:grpSpPr>
          <a:xfrm rot="0">
            <a:off x="758825" y="2578447"/>
            <a:ext cx="3784600" cy="2810933"/>
            <a:chOff x="0" y="0"/>
            <a:chExt cx="2576834" cy="1913890"/>
          </a:xfrm>
        </p:grpSpPr>
        <p:sp>
          <p:nvSpPr>
            <p:cNvPr name="Freeform 9" id="9"/>
            <p:cNvSpPr/>
            <p:nvPr/>
          </p:nvSpPr>
          <p:spPr>
            <a:xfrm flipH="false" flipV="false" rot="0">
              <a:off x="0" y="0"/>
              <a:ext cx="2576834" cy="1913890"/>
            </a:xfrm>
            <a:custGeom>
              <a:avLst/>
              <a:gdLst/>
              <a:ahLst/>
              <a:cxnLst/>
              <a:rect r="r" b="b" t="t" l="l"/>
              <a:pathLst>
                <a:path h="1913890" w="2576834">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BDC3C1"/>
            </a:solidFill>
          </p:spPr>
        </p:sp>
      </p:grpSp>
      <p:sp>
        <p:nvSpPr>
          <p:cNvPr name="TextBox 10" id="10"/>
          <p:cNvSpPr txBox="true"/>
          <p:nvPr/>
        </p:nvSpPr>
        <p:spPr>
          <a:xfrm rot="0">
            <a:off x="1009805" y="3285642"/>
            <a:ext cx="3282640" cy="1329870"/>
          </a:xfrm>
          <a:prstGeom prst="rect">
            <a:avLst/>
          </a:prstGeom>
        </p:spPr>
        <p:txBody>
          <a:bodyPr anchor="t" rtlCol="false" tIns="0" lIns="0" bIns="0" rIns="0">
            <a:spAutoFit/>
          </a:bodyPr>
          <a:lstStyle/>
          <a:p>
            <a:pPr algn="ctr">
              <a:lnSpc>
                <a:spcPts val="5394"/>
              </a:lnSpc>
            </a:pPr>
            <a:r>
              <a:rPr lang="en-US" sz="3908">
                <a:solidFill>
                  <a:srgbClr val="000000"/>
                </a:solidFill>
                <a:latin typeface="Poppins Medium"/>
                <a:ea typeface="Poppins Medium"/>
                <a:cs typeface="Poppins Medium"/>
                <a:sym typeface="Poppins Medium"/>
              </a:rPr>
              <a:t>Data Modeling</a:t>
            </a:r>
          </a:p>
        </p:txBody>
      </p:sp>
      <p:grpSp>
        <p:nvGrpSpPr>
          <p:cNvPr name="Group 11" id="11"/>
          <p:cNvGrpSpPr/>
          <p:nvPr/>
        </p:nvGrpSpPr>
        <p:grpSpPr>
          <a:xfrm rot="0">
            <a:off x="5089525" y="2578447"/>
            <a:ext cx="3784600" cy="2810933"/>
            <a:chOff x="0" y="0"/>
            <a:chExt cx="2576834" cy="1913890"/>
          </a:xfrm>
        </p:grpSpPr>
        <p:sp>
          <p:nvSpPr>
            <p:cNvPr name="Freeform 12" id="12"/>
            <p:cNvSpPr/>
            <p:nvPr/>
          </p:nvSpPr>
          <p:spPr>
            <a:xfrm flipH="false" flipV="false" rot="0">
              <a:off x="0" y="0"/>
              <a:ext cx="2576834" cy="1913890"/>
            </a:xfrm>
            <a:custGeom>
              <a:avLst/>
              <a:gdLst/>
              <a:ahLst/>
              <a:cxnLst/>
              <a:rect r="r" b="b" t="t" l="l"/>
              <a:pathLst>
                <a:path h="1913890" w="2576834">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BDC3C1"/>
            </a:solidFill>
          </p:spPr>
        </p:sp>
      </p:grpSp>
      <p:sp>
        <p:nvSpPr>
          <p:cNvPr name="TextBox 13" id="13"/>
          <p:cNvSpPr txBox="true"/>
          <p:nvPr/>
        </p:nvSpPr>
        <p:spPr>
          <a:xfrm rot="0">
            <a:off x="5343835" y="3623779"/>
            <a:ext cx="3282640" cy="653595"/>
          </a:xfrm>
          <a:prstGeom prst="rect">
            <a:avLst/>
          </a:prstGeom>
        </p:spPr>
        <p:txBody>
          <a:bodyPr anchor="t" rtlCol="false" tIns="0" lIns="0" bIns="0" rIns="0">
            <a:spAutoFit/>
          </a:bodyPr>
          <a:lstStyle/>
          <a:p>
            <a:pPr algn="ctr">
              <a:lnSpc>
                <a:spcPts val="5394"/>
              </a:lnSpc>
            </a:pPr>
            <a:r>
              <a:rPr lang="en-US" sz="3908">
                <a:solidFill>
                  <a:srgbClr val="000000"/>
                </a:solidFill>
                <a:latin typeface="Poppins Medium"/>
                <a:ea typeface="Poppins Medium"/>
                <a:cs typeface="Poppins Medium"/>
                <a:sym typeface="Poppins Medium"/>
              </a:rPr>
              <a:t>Calculations</a:t>
            </a:r>
          </a:p>
        </p:txBody>
      </p:sp>
      <p:grpSp>
        <p:nvGrpSpPr>
          <p:cNvPr name="Group 14" id="14"/>
          <p:cNvGrpSpPr/>
          <p:nvPr/>
        </p:nvGrpSpPr>
        <p:grpSpPr>
          <a:xfrm rot="0">
            <a:off x="9417050" y="2578447"/>
            <a:ext cx="3784600" cy="2810933"/>
            <a:chOff x="0" y="0"/>
            <a:chExt cx="2576834" cy="1913890"/>
          </a:xfrm>
        </p:grpSpPr>
        <p:sp>
          <p:nvSpPr>
            <p:cNvPr name="Freeform 15" id="15"/>
            <p:cNvSpPr/>
            <p:nvPr/>
          </p:nvSpPr>
          <p:spPr>
            <a:xfrm flipH="false" flipV="false" rot="0">
              <a:off x="0" y="0"/>
              <a:ext cx="2576834" cy="1913890"/>
            </a:xfrm>
            <a:custGeom>
              <a:avLst/>
              <a:gdLst/>
              <a:ahLst/>
              <a:cxnLst/>
              <a:rect r="r" b="b" t="t" l="l"/>
              <a:pathLst>
                <a:path h="1913890" w="2576834">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BDC3C1"/>
            </a:solidFill>
          </p:spPr>
        </p:sp>
      </p:grpSp>
      <p:sp>
        <p:nvSpPr>
          <p:cNvPr name="TextBox 16" id="16"/>
          <p:cNvSpPr txBox="true"/>
          <p:nvPr/>
        </p:nvSpPr>
        <p:spPr>
          <a:xfrm rot="0">
            <a:off x="9674225" y="3623779"/>
            <a:ext cx="3282640" cy="653595"/>
          </a:xfrm>
          <a:prstGeom prst="rect">
            <a:avLst/>
          </a:prstGeom>
        </p:spPr>
        <p:txBody>
          <a:bodyPr anchor="t" rtlCol="false" tIns="0" lIns="0" bIns="0" rIns="0">
            <a:spAutoFit/>
          </a:bodyPr>
          <a:lstStyle/>
          <a:p>
            <a:pPr algn="ctr">
              <a:lnSpc>
                <a:spcPts val="5394"/>
              </a:lnSpc>
            </a:pPr>
            <a:r>
              <a:rPr lang="en-US" sz="3908">
                <a:solidFill>
                  <a:srgbClr val="000000"/>
                </a:solidFill>
                <a:latin typeface="Poppins Medium"/>
                <a:ea typeface="Poppins Medium"/>
                <a:cs typeface="Poppins Medium"/>
                <a:sym typeface="Poppins Medium"/>
              </a:rPr>
              <a:t>Measures</a:t>
            </a:r>
          </a:p>
        </p:txBody>
      </p:sp>
      <p:grpSp>
        <p:nvGrpSpPr>
          <p:cNvPr name="Group 17" id="17"/>
          <p:cNvGrpSpPr/>
          <p:nvPr/>
        </p:nvGrpSpPr>
        <p:grpSpPr>
          <a:xfrm rot="0">
            <a:off x="13744575" y="2578447"/>
            <a:ext cx="3784600" cy="2810933"/>
            <a:chOff x="0" y="0"/>
            <a:chExt cx="2576834" cy="1913890"/>
          </a:xfrm>
        </p:grpSpPr>
        <p:sp>
          <p:nvSpPr>
            <p:cNvPr name="Freeform 18" id="18"/>
            <p:cNvSpPr/>
            <p:nvPr/>
          </p:nvSpPr>
          <p:spPr>
            <a:xfrm flipH="false" flipV="false" rot="0">
              <a:off x="0" y="0"/>
              <a:ext cx="2576834" cy="1913890"/>
            </a:xfrm>
            <a:custGeom>
              <a:avLst/>
              <a:gdLst/>
              <a:ahLst/>
              <a:cxnLst/>
              <a:rect r="r" b="b" t="t" l="l"/>
              <a:pathLst>
                <a:path h="1913890" w="2576834">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BDC3C1"/>
            </a:solidFill>
          </p:spPr>
        </p:sp>
      </p:grpSp>
      <p:sp>
        <p:nvSpPr>
          <p:cNvPr name="TextBox 19" id="19"/>
          <p:cNvSpPr txBox="true"/>
          <p:nvPr/>
        </p:nvSpPr>
        <p:spPr>
          <a:xfrm rot="0">
            <a:off x="14001750" y="3285642"/>
            <a:ext cx="3282640" cy="1329870"/>
          </a:xfrm>
          <a:prstGeom prst="rect">
            <a:avLst/>
          </a:prstGeom>
        </p:spPr>
        <p:txBody>
          <a:bodyPr anchor="t" rtlCol="false" tIns="0" lIns="0" bIns="0" rIns="0">
            <a:spAutoFit/>
          </a:bodyPr>
          <a:lstStyle/>
          <a:p>
            <a:pPr algn="ctr">
              <a:lnSpc>
                <a:spcPts val="5394"/>
              </a:lnSpc>
            </a:pPr>
            <a:r>
              <a:rPr lang="en-US" sz="3908">
                <a:solidFill>
                  <a:srgbClr val="000000"/>
                </a:solidFill>
                <a:latin typeface="Poppins Medium"/>
                <a:ea typeface="Poppins Medium"/>
                <a:cs typeface="Poppins Medium"/>
                <a:sym typeface="Poppins Medium"/>
              </a:rPr>
              <a:t>Aggregation and Filtering</a:t>
            </a:r>
          </a:p>
        </p:txBody>
      </p:sp>
      <p:grpSp>
        <p:nvGrpSpPr>
          <p:cNvPr name="Group 20" id="20"/>
          <p:cNvGrpSpPr/>
          <p:nvPr/>
        </p:nvGrpSpPr>
        <p:grpSpPr>
          <a:xfrm rot="0">
            <a:off x="758825" y="6075180"/>
            <a:ext cx="3784600" cy="2810933"/>
            <a:chOff x="0" y="0"/>
            <a:chExt cx="2576834" cy="1913890"/>
          </a:xfrm>
        </p:grpSpPr>
        <p:sp>
          <p:nvSpPr>
            <p:cNvPr name="Freeform 21" id="21"/>
            <p:cNvSpPr/>
            <p:nvPr/>
          </p:nvSpPr>
          <p:spPr>
            <a:xfrm flipH="false" flipV="false" rot="0">
              <a:off x="0" y="0"/>
              <a:ext cx="2576834" cy="1913890"/>
            </a:xfrm>
            <a:custGeom>
              <a:avLst/>
              <a:gdLst/>
              <a:ahLst/>
              <a:cxnLst/>
              <a:rect r="r" b="b" t="t" l="l"/>
              <a:pathLst>
                <a:path h="1913890" w="2576834">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BDC3C1"/>
            </a:solidFill>
          </p:spPr>
        </p:sp>
      </p:grpSp>
      <p:sp>
        <p:nvSpPr>
          <p:cNvPr name="TextBox 22" id="22"/>
          <p:cNvSpPr txBox="true"/>
          <p:nvPr/>
        </p:nvSpPr>
        <p:spPr>
          <a:xfrm rot="0">
            <a:off x="1009805" y="6782375"/>
            <a:ext cx="3282640" cy="1329870"/>
          </a:xfrm>
          <a:prstGeom prst="rect">
            <a:avLst/>
          </a:prstGeom>
        </p:spPr>
        <p:txBody>
          <a:bodyPr anchor="t" rtlCol="false" tIns="0" lIns="0" bIns="0" rIns="0">
            <a:spAutoFit/>
          </a:bodyPr>
          <a:lstStyle/>
          <a:p>
            <a:pPr algn="ctr">
              <a:lnSpc>
                <a:spcPts val="5394"/>
              </a:lnSpc>
            </a:pPr>
            <a:r>
              <a:rPr lang="en-US" sz="3908">
                <a:solidFill>
                  <a:srgbClr val="000000"/>
                </a:solidFill>
                <a:latin typeface="Poppins Medium"/>
                <a:ea typeface="Poppins Medium"/>
                <a:cs typeface="Poppins Medium"/>
                <a:sym typeface="Poppins Medium"/>
              </a:rPr>
              <a:t>Time Intelligence</a:t>
            </a:r>
          </a:p>
        </p:txBody>
      </p:sp>
      <p:grpSp>
        <p:nvGrpSpPr>
          <p:cNvPr name="Group 23" id="23"/>
          <p:cNvGrpSpPr/>
          <p:nvPr/>
        </p:nvGrpSpPr>
        <p:grpSpPr>
          <a:xfrm rot="0">
            <a:off x="5089525" y="6075180"/>
            <a:ext cx="3784600" cy="2810933"/>
            <a:chOff x="0" y="0"/>
            <a:chExt cx="2576834" cy="1913890"/>
          </a:xfrm>
        </p:grpSpPr>
        <p:sp>
          <p:nvSpPr>
            <p:cNvPr name="Freeform 24" id="24"/>
            <p:cNvSpPr/>
            <p:nvPr/>
          </p:nvSpPr>
          <p:spPr>
            <a:xfrm flipH="false" flipV="false" rot="0">
              <a:off x="0" y="0"/>
              <a:ext cx="2576834" cy="1913890"/>
            </a:xfrm>
            <a:custGeom>
              <a:avLst/>
              <a:gdLst/>
              <a:ahLst/>
              <a:cxnLst/>
              <a:rect r="r" b="b" t="t" l="l"/>
              <a:pathLst>
                <a:path h="1913890" w="2576834">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BDC3C1"/>
            </a:solidFill>
          </p:spPr>
        </p:sp>
      </p:grpSp>
      <p:sp>
        <p:nvSpPr>
          <p:cNvPr name="TextBox 25" id="25"/>
          <p:cNvSpPr txBox="true"/>
          <p:nvPr/>
        </p:nvSpPr>
        <p:spPr>
          <a:xfrm rot="0">
            <a:off x="5340505" y="7120512"/>
            <a:ext cx="3282640" cy="653595"/>
          </a:xfrm>
          <a:prstGeom prst="rect">
            <a:avLst/>
          </a:prstGeom>
        </p:spPr>
        <p:txBody>
          <a:bodyPr anchor="t" rtlCol="false" tIns="0" lIns="0" bIns="0" rIns="0">
            <a:spAutoFit/>
          </a:bodyPr>
          <a:lstStyle/>
          <a:p>
            <a:pPr algn="ctr">
              <a:lnSpc>
                <a:spcPts val="5394"/>
              </a:lnSpc>
            </a:pPr>
            <a:r>
              <a:rPr lang="en-US" sz="3908">
                <a:solidFill>
                  <a:srgbClr val="000000"/>
                </a:solidFill>
                <a:latin typeface="Poppins Medium"/>
                <a:ea typeface="Poppins Medium"/>
                <a:cs typeface="Poppins Medium"/>
                <a:sym typeface="Poppins Medium"/>
              </a:rPr>
              <a:t>Context</a:t>
            </a:r>
          </a:p>
        </p:txBody>
      </p:sp>
      <p:grpSp>
        <p:nvGrpSpPr>
          <p:cNvPr name="Group 26" id="26"/>
          <p:cNvGrpSpPr/>
          <p:nvPr/>
        </p:nvGrpSpPr>
        <p:grpSpPr>
          <a:xfrm rot="0">
            <a:off x="9417050" y="6127140"/>
            <a:ext cx="3784600" cy="2810933"/>
            <a:chOff x="0" y="0"/>
            <a:chExt cx="2576834" cy="1913890"/>
          </a:xfrm>
        </p:grpSpPr>
        <p:sp>
          <p:nvSpPr>
            <p:cNvPr name="Freeform 27" id="27"/>
            <p:cNvSpPr/>
            <p:nvPr/>
          </p:nvSpPr>
          <p:spPr>
            <a:xfrm flipH="false" flipV="false" rot="0">
              <a:off x="0" y="0"/>
              <a:ext cx="2576834" cy="1913890"/>
            </a:xfrm>
            <a:custGeom>
              <a:avLst/>
              <a:gdLst/>
              <a:ahLst/>
              <a:cxnLst/>
              <a:rect r="r" b="b" t="t" l="l"/>
              <a:pathLst>
                <a:path h="1913890" w="2576834">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BDC3C1"/>
            </a:solidFill>
          </p:spPr>
        </p:sp>
      </p:grpSp>
      <p:sp>
        <p:nvSpPr>
          <p:cNvPr name="TextBox 28" id="28"/>
          <p:cNvSpPr txBox="true"/>
          <p:nvPr/>
        </p:nvSpPr>
        <p:spPr>
          <a:xfrm rot="0">
            <a:off x="9668030" y="6496197"/>
            <a:ext cx="3282640" cy="2006145"/>
          </a:xfrm>
          <a:prstGeom prst="rect">
            <a:avLst/>
          </a:prstGeom>
        </p:spPr>
        <p:txBody>
          <a:bodyPr anchor="t" rtlCol="false" tIns="0" lIns="0" bIns="0" rIns="0">
            <a:spAutoFit/>
          </a:bodyPr>
          <a:lstStyle/>
          <a:p>
            <a:pPr algn="ctr">
              <a:lnSpc>
                <a:spcPts val="5394"/>
              </a:lnSpc>
            </a:pPr>
            <a:r>
              <a:rPr lang="en-US" sz="3908">
                <a:solidFill>
                  <a:srgbClr val="000000"/>
                </a:solidFill>
                <a:latin typeface="Poppins Medium"/>
                <a:ea typeface="Poppins Medium"/>
                <a:cs typeface="Poppins Medium"/>
                <a:sym typeface="Poppins Medium"/>
              </a:rPr>
              <a:t>Variables and Error Handling</a:t>
            </a:r>
          </a:p>
        </p:txBody>
      </p:sp>
      <p:grpSp>
        <p:nvGrpSpPr>
          <p:cNvPr name="Group 29" id="29"/>
          <p:cNvGrpSpPr/>
          <p:nvPr/>
        </p:nvGrpSpPr>
        <p:grpSpPr>
          <a:xfrm rot="0">
            <a:off x="13744575" y="6127140"/>
            <a:ext cx="3784600" cy="2810933"/>
            <a:chOff x="0" y="0"/>
            <a:chExt cx="2576834" cy="1913890"/>
          </a:xfrm>
        </p:grpSpPr>
        <p:sp>
          <p:nvSpPr>
            <p:cNvPr name="Freeform 30" id="30"/>
            <p:cNvSpPr/>
            <p:nvPr/>
          </p:nvSpPr>
          <p:spPr>
            <a:xfrm flipH="false" flipV="false" rot="0">
              <a:off x="0" y="0"/>
              <a:ext cx="2576834" cy="1913890"/>
            </a:xfrm>
            <a:custGeom>
              <a:avLst/>
              <a:gdLst/>
              <a:ahLst/>
              <a:cxnLst/>
              <a:rect r="r" b="b" t="t" l="l"/>
              <a:pathLst>
                <a:path h="1913890" w="2576834">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BDC3C1"/>
            </a:solidFill>
          </p:spPr>
        </p:sp>
      </p:grpSp>
      <p:sp>
        <p:nvSpPr>
          <p:cNvPr name="TextBox 31" id="31"/>
          <p:cNvSpPr txBox="true"/>
          <p:nvPr/>
        </p:nvSpPr>
        <p:spPr>
          <a:xfrm rot="0">
            <a:off x="13995555" y="7120512"/>
            <a:ext cx="3282640" cy="653595"/>
          </a:xfrm>
          <a:prstGeom prst="rect">
            <a:avLst/>
          </a:prstGeom>
        </p:spPr>
        <p:txBody>
          <a:bodyPr anchor="t" rtlCol="false" tIns="0" lIns="0" bIns="0" rIns="0">
            <a:spAutoFit/>
          </a:bodyPr>
          <a:lstStyle/>
          <a:p>
            <a:pPr algn="ctr">
              <a:lnSpc>
                <a:spcPts val="5394"/>
              </a:lnSpc>
            </a:pPr>
            <a:r>
              <a:rPr lang="en-US" sz="3908">
                <a:solidFill>
                  <a:srgbClr val="000000"/>
                </a:solidFill>
                <a:latin typeface="Poppins Medium"/>
                <a:ea typeface="Poppins Medium"/>
                <a:cs typeface="Poppins Medium"/>
                <a:sym typeface="Poppins Medium"/>
              </a:rPr>
              <a:t>Optimization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10799821">
            <a:off x="8013527" y="5391318"/>
            <a:ext cx="9360900" cy="0"/>
          </a:xfrm>
          <a:prstGeom prst="line">
            <a:avLst/>
          </a:prstGeom>
          <a:ln cap="rnd" w="47625">
            <a:solidFill>
              <a:srgbClr val="A6A6A6"/>
            </a:solidFill>
            <a:prstDash val="solid"/>
            <a:headEnd type="none" len="sm" w="sm"/>
            <a:tailEnd type="none" len="sm" w="sm"/>
          </a:ln>
        </p:spPr>
      </p:sp>
      <p:sp>
        <p:nvSpPr>
          <p:cNvPr name="AutoShape 3" id="3"/>
          <p:cNvSpPr/>
          <p:nvPr/>
        </p:nvSpPr>
        <p:spPr>
          <a:xfrm rot="5415548">
            <a:off x="8516394" y="5225327"/>
            <a:ext cx="8440966" cy="0"/>
          </a:xfrm>
          <a:prstGeom prst="line">
            <a:avLst/>
          </a:prstGeom>
          <a:ln cap="rnd" w="47625">
            <a:solidFill>
              <a:srgbClr val="A6A6A6"/>
            </a:solidFill>
            <a:prstDash val="solid"/>
            <a:headEnd type="none" len="sm" w="sm"/>
            <a:tailEnd type="none" len="sm" w="sm"/>
          </a:ln>
        </p:spPr>
      </p:sp>
      <p:grpSp>
        <p:nvGrpSpPr>
          <p:cNvPr name="Group 4" id="4"/>
          <p:cNvGrpSpPr/>
          <p:nvPr/>
        </p:nvGrpSpPr>
        <p:grpSpPr>
          <a:xfrm rot="0">
            <a:off x="0" y="9675834"/>
            <a:ext cx="18288000" cy="611166"/>
            <a:chOff x="0" y="0"/>
            <a:chExt cx="6671512" cy="222955"/>
          </a:xfrm>
        </p:grpSpPr>
        <p:sp>
          <p:nvSpPr>
            <p:cNvPr name="Freeform 5" id="5"/>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5271FF">
                <a:alpha val="51765"/>
              </a:srgbClr>
            </a:solidFill>
          </p:spPr>
        </p:sp>
      </p:grpSp>
      <p:grpSp>
        <p:nvGrpSpPr>
          <p:cNvPr name="Group 6" id="6"/>
          <p:cNvGrpSpPr/>
          <p:nvPr/>
        </p:nvGrpSpPr>
        <p:grpSpPr>
          <a:xfrm rot="0">
            <a:off x="0" y="9675834"/>
            <a:ext cx="9872106" cy="611166"/>
            <a:chOff x="0" y="0"/>
            <a:chExt cx="3601371" cy="222955"/>
          </a:xfrm>
        </p:grpSpPr>
        <p:sp>
          <p:nvSpPr>
            <p:cNvPr name="Freeform 7" id="7"/>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5271FF">
                <a:alpha val="51765"/>
              </a:srgbClr>
            </a:solidFill>
          </p:spPr>
        </p:sp>
      </p:grpSp>
      <p:sp>
        <p:nvSpPr>
          <p:cNvPr name="Freeform 8" id="8"/>
          <p:cNvSpPr/>
          <p:nvPr/>
        </p:nvSpPr>
        <p:spPr>
          <a:xfrm flipH="false" flipV="false" rot="0">
            <a:off x="1640421" y="5415373"/>
            <a:ext cx="4896730" cy="3482799"/>
          </a:xfrm>
          <a:custGeom>
            <a:avLst/>
            <a:gdLst/>
            <a:ahLst/>
            <a:cxnLst/>
            <a:rect r="r" b="b" t="t" l="l"/>
            <a:pathLst>
              <a:path h="3482799" w="4896730">
                <a:moveTo>
                  <a:pt x="0" y="0"/>
                </a:moveTo>
                <a:lnTo>
                  <a:pt x="4896729" y="0"/>
                </a:lnTo>
                <a:lnTo>
                  <a:pt x="4896729" y="3482799"/>
                </a:lnTo>
                <a:lnTo>
                  <a:pt x="0" y="3482799"/>
                </a:lnTo>
                <a:lnTo>
                  <a:pt x="0" y="0"/>
                </a:lnTo>
                <a:close/>
              </a:path>
            </a:pathLst>
          </a:custGeom>
          <a:blipFill>
            <a:blip r:embed="rId2"/>
            <a:stretch>
              <a:fillRect l="0" t="0" r="0" b="0"/>
            </a:stretch>
          </a:blipFill>
        </p:spPr>
      </p:sp>
      <p:sp>
        <p:nvSpPr>
          <p:cNvPr name="TextBox 9" id="9"/>
          <p:cNvSpPr txBox="true"/>
          <p:nvPr/>
        </p:nvSpPr>
        <p:spPr>
          <a:xfrm rot="0">
            <a:off x="1513543" y="1232113"/>
            <a:ext cx="5524500" cy="3443761"/>
          </a:xfrm>
          <a:prstGeom prst="rect">
            <a:avLst/>
          </a:prstGeom>
        </p:spPr>
        <p:txBody>
          <a:bodyPr anchor="t" rtlCol="false" tIns="0" lIns="0" bIns="0" rIns="0">
            <a:spAutoFit/>
          </a:bodyPr>
          <a:lstStyle/>
          <a:p>
            <a:pPr algn="l">
              <a:lnSpc>
                <a:spcPts val="9161"/>
              </a:lnSpc>
            </a:pPr>
            <a:r>
              <a:rPr lang="en-US" sz="6543">
                <a:solidFill>
                  <a:srgbClr val="012F71"/>
                </a:solidFill>
                <a:latin typeface="Montserrat Extra-Bold"/>
                <a:ea typeface="Montserrat Extra-Bold"/>
                <a:cs typeface="Montserrat Extra-Bold"/>
                <a:sym typeface="Montserrat Extra-Bold"/>
              </a:rPr>
              <a:t>Tầm </a:t>
            </a:r>
          </a:p>
          <a:p>
            <a:pPr algn="l">
              <a:lnSpc>
                <a:spcPts val="9161"/>
              </a:lnSpc>
            </a:pPr>
            <a:r>
              <a:rPr lang="en-US" sz="6543">
                <a:solidFill>
                  <a:srgbClr val="012F71"/>
                </a:solidFill>
                <a:latin typeface="Montserrat Extra-Bold"/>
                <a:ea typeface="Montserrat Extra-Bold"/>
                <a:cs typeface="Montserrat Extra-Bold"/>
                <a:sym typeface="Montserrat Extra-Bold"/>
              </a:rPr>
              <a:t>quan trọng</a:t>
            </a:r>
          </a:p>
          <a:p>
            <a:pPr algn="l">
              <a:lnSpc>
                <a:spcPts val="9161"/>
              </a:lnSpc>
            </a:pPr>
            <a:r>
              <a:rPr lang="en-US" sz="6543">
                <a:solidFill>
                  <a:srgbClr val="012F71"/>
                </a:solidFill>
                <a:latin typeface="Montserrat Extra-Bold"/>
                <a:ea typeface="Montserrat Extra-Bold"/>
                <a:cs typeface="Montserrat Extra-Bold"/>
                <a:sym typeface="Montserrat Extra-Bold"/>
              </a:rPr>
              <a:t>của DAX</a:t>
            </a:r>
          </a:p>
        </p:txBody>
      </p:sp>
      <p:sp>
        <p:nvSpPr>
          <p:cNvPr name="TextBox 10" id="10"/>
          <p:cNvSpPr txBox="true"/>
          <p:nvPr/>
        </p:nvSpPr>
        <p:spPr>
          <a:xfrm rot="0">
            <a:off x="8668744" y="1943116"/>
            <a:ext cx="962276" cy="754042"/>
          </a:xfrm>
          <a:prstGeom prst="rect">
            <a:avLst/>
          </a:prstGeom>
        </p:spPr>
        <p:txBody>
          <a:bodyPr anchor="t" rtlCol="false" tIns="0" lIns="0" bIns="0" rIns="0">
            <a:spAutoFit/>
          </a:bodyPr>
          <a:lstStyle/>
          <a:p>
            <a:pPr algn="l">
              <a:lnSpc>
                <a:spcPts val="6213"/>
              </a:lnSpc>
            </a:pPr>
            <a:r>
              <a:rPr lang="en-US" sz="4438">
                <a:solidFill>
                  <a:srgbClr val="012F71"/>
                </a:solidFill>
                <a:latin typeface="Poppins Medium"/>
                <a:ea typeface="Poppins Medium"/>
                <a:cs typeface="Poppins Medium"/>
                <a:sym typeface="Poppins Medium"/>
              </a:rPr>
              <a:t>1</a:t>
            </a:r>
          </a:p>
        </p:txBody>
      </p:sp>
      <p:sp>
        <p:nvSpPr>
          <p:cNvPr name="TextBox 11" id="11"/>
          <p:cNvSpPr txBox="true"/>
          <p:nvPr/>
        </p:nvSpPr>
        <p:spPr>
          <a:xfrm rot="0">
            <a:off x="13184223" y="1943116"/>
            <a:ext cx="919526" cy="754042"/>
          </a:xfrm>
          <a:prstGeom prst="rect">
            <a:avLst/>
          </a:prstGeom>
        </p:spPr>
        <p:txBody>
          <a:bodyPr anchor="t" rtlCol="false" tIns="0" lIns="0" bIns="0" rIns="0">
            <a:spAutoFit/>
          </a:bodyPr>
          <a:lstStyle/>
          <a:p>
            <a:pPr algn="l">
              <a:lnSpc>
                <a:spcPts val="6213"/>
              </a:lnSpc>
            </a:pPr>
            <a:r>
              <a:rPr lang="en-US" sz="4438">
                <a:solidFill>
                  <a:srgbClr val="012F71"/>
                </a:solidFill>
                <a:latin typeface="Poppins Medium"/>
                <a:ea typeface="Poppins Medium"/>
                <a:cs typeface="Poppins Medium"/>
                <a:sym typeface="Poppins Medium"/>
              </a:rPr>
              <a:t>2</a:t>
            </a:r>
          </a:p>
        </p:txBody>
      </p:sp>
      <p:sp>
        <p:nvSpPr>
          <p:cNvPr name="TextBox 12" id="12"/>
          <p:cNvSpPr txBox="true"/>
          <p:nvPr/>
        </p:nvSpPr>
        <p:spPr>
          <a:xfrm rot="0">
            <a:off x="8668744" y="5900477"/>
            <a:ext cx="962276" cy="754042"/>
          </a:xfrm>
          <a:prstGeom prst="rect">
            <a:avLst/>
          </a:prstGeom>
        </p:spPr>
        <p:txBody>
          <a:bodyPr anchor="t" rtlCol="false" tIns="0" lIns="0" bIns="0" rIns="0">
            <a:spAutoFit/>
          </a:bodyPr>
          <a:lstStyle/>
          <a:p>
            <a:pPr algn="l">
              <a:lnSpc>
                <a:spcPts val="6213"/>
              </a:lnSpc>
            </a:pPr>
            <a:r>
              <a:rPr lang="en-US" sz="4438">
                <a:solidFill>
                  <a:srgbClr val="012F71"/>
                </a:solidFill>
                <a:latin typeface="Poppins Medium"/>
                <a:ea typeface="Poppins Medium"/>
                <a:cs typeface="Poppins Medium"/>
                <a:sym typeface="Poppins Medium"/>
              </a:rPr>
              <a:t>3</a:t>
            </a:r>
          </a:p>
        </p:txBody>
      </p:sp>
      <p:sp>
        <p:nvSpPr>
          <p:cNvPr name="TextBox 13" id="13"/>
          <p:cNvSpPr txBox="true"/>
          <p:nvPr/>
        </p:nvSpPr>
        <p:spPr>
          <a:xfrm rot="0">
            <a:off x="13184223" y="5900477"/>
            <a:ext cx="919526" cy="754042"/>
          </a:xfrm>
          <a:prstGeom prst="rect">
            <a:avLst/>
          </a:prstGeom>
        </p:spPr>
        <p:txBody>
          <a:bodyPr anchor="t" rtlCol="false" tIns="0" lIns="0" bIns="0" rIns="0">
            <a:spAutoFit/>
          </a:bodyPr>
          <a:lstStyle/>
          <a:p>
            <a:pPr algn="l">
              <a:lnSpc>
                <a:spcPts val="6213"/>
              </a:lnSpc>
            </a:pPr>
            <a:r>
              <a:rPr lang="en-US" sz="4438">
                <a:solidFill>
                  <a:srgbClr val="012F71"/>
                </a:solidFill>
                <a:latin typeface="Poppins Medium"/>
                <a:ea typeface="Poppins Medium"/>
                <a:cs typeface="Poppins Medium"/>
                <a:sym typeface="Poppins Medium"/>
              </a:rPr>
              <a:t>4</a:t>
            </a:r>
          </a:p>
        </p:txBody>
      </p:sp>
      <p:sp>
        <p:nvSpPr>
          <p:cNvPr name="TextBox 14" id="14"/>
          <p:cNvSpPr txBox="true"/>
          <p:nvPr/>
        </p:nvSpPr>
        <p:spPr>
          <a:xfrm rot="0">
            <a:off x="8668744" y="2786114"/>
            <a:ext cx="3434683" cy="1889760"/>
          </a:xfrm>
          <a:prstGeom prst="rect">
            <a:avLst/>
          </a:prstGeom>
        </p:spPr>
        <p:txBody>
          <a:bodyPr anchor="t" rtlCol="false" tIns="0" lIns="0" bIns="0" rIns="0">
            <a:spAutoFit/>
          </a:bodyPr>
          <a:lstStyle/>
          <a:p>
            <a:pPr algn="just">
              <a:lnSpc>
                <a:spcPts val="5040"/>
              </a:lnSpc>
            </a:pPr>
            <a:r>
              <a:rPr lang="en-US" b="true" sz="3600">
                <a:solidFill>
                  <a:srgbClr val="012F71"/>
                </a:solidFill>
                <a:latin typeface="Montserrat Bold"/>
                <a:ea typeface="Montserrat Bold"/>
                <a:cs typeface="Montserrat Bold"/>
                <a:sym typeface="Montserrat Bold"/>
              </a:rPr>
              <a:t>Tính toán và tổng hợp dữ liệu</a:t>
            </a:r>
          </a:p>
        </p:txBody>
      </p:sp>
      <p:sp>
        <p:nvSpPr>
          <p:cNvPr name="TextBox 15" id="15"/>
          <p:cNvSpPr txBox="true"/>
          <p:nvPr/>
        </p:nvSpPr>
        <p:spPr>
          <a:xfrm rot="0">
            <a:off x="13184223" y="2786941"/>
            <a:ext cx="3692218" cy="1251585"/>
          </a:xfrm>
          <a:prstGeom prst="rect">
            <a:avLst/>
          </a:prstGeom>
        </p:spPr>
        <p:txBody>
          <a:bodyPr anchor="t" rtlCol="false" tIns="0" lIns="0" bIns="0" rIns="0">
            <a:spAutoFit/>
          </a:bodyPr>
          <a:lstStyle/>
          <a:p>
            <a:pPr algn="just">
              <a:lnSpc>
                <a:spcPts val="5040"/>
              </a:lnSpc>
            </a:pPr>
            <a:r>
              <a:rPr lang="en-US" b="true" sz="3600">
                <a:solidFill>
                  <a:srgbClr val="012F71"/>
                </a:solidFill>
                <a:latin typeface="Montserrat Bold"/>
                <a:ea typeface="Montserrat Bold"/>
                <a:cs typeface="Montserrat Bold"/>
                <a:sym typeface="Montserrat Bold"/>
              </a:rPr>
              <a:t>Tạo trường dữ liệu tính toán</a:t>
            </a:r>
          </a:p>
        </p:txBody>
      </p:sp>
      <p:sp>
        <p:nvSpPr>
          <p:cNvPr name="TextBox 16" id="16"/>
          <p:cNvSpPr txBox="true"/>
          <p:nvPr/>
        </p:nvSpPr>
        <p:spPr>
          <a:xfrm rot="0">
            <a:off x="8668744" y="6738790"/>
            <a:ext cx="3149927" cy="1889760"/>
          </a:xfrm>
          <a:prstGeom prst="rect">
            <a:avLst/>
          </a:prstGeom>
        </p:spPr>
        <p:txBody>
          <a:bodyPr anchor="t" rtlCol="false" tIns="0" lIns="0" bIns="0" rIns="0">
            <a:spAutoFit/>
          </a:bodyPr>
          <a:lstStyle/>
          <a:p>
            <a:pPr algn="just">
              <a:lnSpc>
                <a:spcPts val="5040"/>
              </a:lnSpc>
            </a:pPr>
            <a:r>
              <a:rPr lang="en-US" b="true" sz="3600">
                <a:solidFill>
                  <a:srgbClr val="012F71"/>
                </a:solidFill>
                <a:latin typeface="Montserrat Bold"/>
                <a:ea typeface="Montserrat Bold"/>
                <a:cs typeface="Montserrat Bold"/>
                <a:sym typeface="Montserrat Bold"/>
              </a:rPr>
              <a:t>Tạo báo cáo và truy vấn linh hoạt</a:t>
            </a:r>
          </a:p>
        </p:txBody>
      </p:sp>
      <p:sp>
        <p:nvSpPr>
          <p:cNvPr name="TextBox 17" id="17"/>
          <p:cNvSpPr txBox="true"/>
          <p:nvPr/>
        </p:nvSpPr>
        <p:spPr>
          <a:xfrm rot="0">
            <a:off x="13299350" y="6757840"/>
            <a:ext cx="3577091" cy="1889760"/>
          </a:xfrm>
          <a:prstGeom prst="rect">
            <a:avLst/>
          </a:prstGeom>
        </p:spPr>
        <p:txBody>
          <a:bodyPr anchor="t" rtlCol="false" tIns="0" lIns="0" bIns="0" rIns="0">
            <a:spAutoFit/>
          </a:bodyPr>
          <a:lstStyle/>
          <a:p>
            <a:pPr algn="just">
              <a:lnSpc>
                <a:spcPts val="5040"/>
              </a:lnSpc>
            </a:pPr>
            <a:r>
              <a:rPr lang="en-US" sz="3600" b="true">
                <a:solidFill>
                  <a:srgbClr val="012F71"/>
                </a:solidFill>
                <a:latin typeface="Montserrat Bold"/>
                <a:ea typeface="Montserrat Bold"/>
                <a:cs typeface="Montserrat Bold"/>
                <a:sym typeface="Montserrat Bold"/>
              </a:rPr>
              <a:t>Liên kết </a:t>
            </a:r>
          </a:p>
          <a:p>
            <a:pPr algn="just">
              <a:lnSpc>
                <a:spcPts val="5040"/>
              </a:lnSpc>
            </a:pPr>
            <a:r>
              <a:rPr lang="en-US" b="true" sz="3600">
                <a:solidFill>
                  <a:srgbClr val="012F71"/>
                </a:solidFill>
                <a:latin typeface="Montserrat Bold"/>
                <a:ea typeface="Montserrat Bold"/>
                <a:cs typeface="Montserrat Bold"/>
                <a:sym typeface="Montserrat Bold"/>
              </a:rPr>
              <a:t>dữ liệu giữa các bảng</a:t>
            </a:r>
          </a:p>
        </p:txBody>
      </p:sp>
      <p:sp>
        <p:nvSpPr>
          <p:cNvPr name="TextBox 18" id="18"/>
          <p:cNvSpPr txBox="true"/>
          <p:nvPr/>
        </p:nvSpPr>
        <p:spPr>
          <a:xfrm rot="0">
            <a:off x="17890692" y="9842067"/>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17</a:t>
            </a:r>
          </a:p>
        </p:txBody>
      </p:sp>
    </p:spTree>
  </p:cSld>
  <p:clrMapOvr>
    <a:masterClrMapping/>
  </p:clrMapOvr>
</p:sld>
</file>

<file path=ppt/slides/slide1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9144000" cy="10503817"/>
            <a:chOff x="0" y="0"/>
            <a:chExt cx="1666119" cy="1913890"/>
          </a:xfrm>
        </p:grpSpPr>
        <p:sp>
          <p:nvSpPr>
            <p:cNvPr name="Freeform 3" id="3"/>
            <p:cNvSpPr/>
            <p:nvPr/>
          </p:nvSpPr>
          <p:spPr>
            <a:xfrm flipH="false" flipV="false" rot="0">
              <a:off x="0" y="0"/>
              <a:ext cx="1666119" cy="1913890"/>
            </a:xfrm>
            <a:custGeom>
              <a:avLst/>
              <a:gdLst/>
              <a:ahLst/>
              <a:cxnLst/>
              <a:rect r="r" b="b" t="t" l="l"/>
              <a:pathLst>
                <a:path h="1913890" w="1666119">
                  <a:moveTo>
                    <a:pt x="1541659" y="1913890"/>
                  </a:moveTo>
                  <a:lnTo>
                    <a:pt x="124460" y="1913890"/>
                  </a:lnTo>
                  <a:cubicBezTo>
                    <a:pt x="55880" y="1913890"/>
                    <a:pt x="0" y="1858010"/>
                    <a:pt x="0" y="1789430"/>
                  </a:cubicBezTo>
                  <a:lnTo>
                    <a:pt x="0" y="124460"/>
                  </a:lnTo>
                  <a:cubicBezTo>
                    <a:pt x="0" y="55880"/>
                    <a:pt x="55880" y="0"/>
                    <a:pt x="124460" y="0"/>
                  </a:cubicBezTo>
                  <a:lnTo>
                    <a:pt x="1541659" y="0"/>
                  </a:lnTo>
                  <a:cubicBezTo>
                    <a:pt x="1610239" y="0"/>
                    <a:pt x="1666119" y="55880"/>
                    <a:pt x="1666119" y="124460"/>
                  </a:cubicBezTo>
                  <a:lnTo>
                    <a:pt x="1666119" y="1789430"/>
                  </a:lnTo>
                  <a:cubicBezTo>
                    <a:pt x="1666119" y="1858010"/>
                    <a:pt x="1610239" y="1913890"/>
                    <a:pt x="1541659" y="1913890"/>
                  </a:cubicBezTo>
                  <a:close/>
                </a:path>
              </a:pathLst>
            </a:custGeom>
            <a:solidFill>
              <a:srgbClr val="FECB00"/>
            </a:solidFill>
          </p:spPr>
        </p:sp>
      </p:grpSp>
      <p:grpSp>
        <p:nvGrpSpPr>
          <p:cNvPr name="Group 4" id="4"/>
          <p:cNvGrpSpPr/>
          <p:nvPr/>
        </p:nvGrpSpPr>
        <p:grpSpPr>
          <a:xfrm rot="0">
            <a:off x="1045583" y="1478556"/>
            <a:ext cx="7052833" cy="7052833"/>
            <a:chOff x="0" y="0"/>
            <a:chExt cx="1913890" cy="1913890"/>
          </a:xfrm>
        </p:grpSpPr>
        <p:sp>
          <p:nvSpPr>
            <p:cNvPr name="Freeform 5" id="5"/>
            <p:cNvSpPr/>
            <p:nvPr/>
          </p:nvSpPr>
          <p:spPr>
            <a:xfrm flipH="false" flipV="false" rot="0">
              <a:off x="0" y="0"/>
              <a:ext cx="1913890" cy="1913890"/>
            </a:xfrm>
            <a:custGeom>
              <a:avLst/>
              <a:gdLst/>
              <a:ahLst/>
              <a:cxnLst/>
              <a:rect r="r" b="b" t="t" l="l"/>
              <a:pathLst>
                <a:path h="1913890" w="1913890">
                  <a:moveTo>
                    <a:pt x="1789430" y="59690"/>
                  </a:moveTo>
                  <a:cubicBezTo>
                    <a:pt x="1824990" y="59690"/>
                    <a:pt x="1854200" y="88900"/>
                    <a:pt x="1854200" y="124460"/>
                  </a:cubicBezTo>
                  <a:lnTo>
                    <a:pt x="1854200" y="1789430"/>
                  </a:lnTo>
                  <a:cubicBezTo>
                    <a:pt x="1854200" y="1824990"/>
                    <a:pt x="1824990" y="1854200"/>
                    <a:pt x="1789430" y="1854200"/>
                  </a:cubicBezTo>
                  <a:lnTo>
                    <a:pt x="124460" y="1854200"/>
                  </a:lnTo>
                  <a:cubicBezTo>
                    <a:pt x="88900" y="1854200"/>
                    <a:pt x="59690" y="1824990"/>
                    <a:pt x="59690" y="1789430"/>
                  </a:cubicBezTo>
                  <a:lnTo>
                    <a:pt x="59690" y="124460"/>
                  </a:lnTo>
                  <a:cubicBezTo>
                    <a:pt x="59690" y="88900"/>
                    <a:pt x="88900" y="59690"/>
                    <a:pt x="124460" y="59690"/>
                  </a:cubicBezTo>
                  <a:lnTo>
                    <a:pt x="1789430" y="59690"/>
                  </a:lnTo>
                  <a:moveTo>
                    <a:pt x="1789430" y="0"/>
                  </a:moveTo>
                  <a:lnTo>
                    <a:pt x="124460" y="0"/>
                  </a:lnTo>
                  <a:cubicBezTo>
                    <a:pt x="55880" y="0"/>
                    <a:pt x="0" y="55880"/>
                    <a:pt x="0" y="124460"/>
                  </a:cubicBezTo>
                  <a:lnTo>
                    <a:pt x="0" y="1789430"/>
                  </a:lnTo>
                  <a:cubicBezTo>
                    <a:pt x="0" y="1858010"/>
                    <a:pt x="55880" y="1913890"/>
                    <a:pt x="124460" y="1913890"/>
                  </a:cubicBezTo>
                  <a:lnTo>
                    <a:pt x="1789430" y="1913890"/>
                  </a:lnTo>
                  <a:cubicBezTo>
                    <a:pt x="1858010" y="1913890"/>
                    <a:pt x="1913890" y="1858010"/>
                    <a:pt x="1913890" y="1789430"/>
                  </a:cubicBezTo>
                  <a:lnTo>
                    <a:pt x="1913890" y="124460"/>
                  </a:lnTo>
                  <a:cubicBezTo>
                    <a:pt x="1913890" y="55880"/>
                    <a:pt x="1858010" y="0"/>
                    <a:pt x="1789430" y="0"/>
                  </a:cubicBezTo>
                  <a:close/>
                </a:path>
              </a:pathLst>
            </a:custGeom>
            <a:solidFill>
              <a:srgbClr val="FFFFFF"/>
            </a:solidFill>
          </p:spPr>
        </p:sp>
      </p:grpSp>
      <p:grpSp>
        <p:nvGrpSpPr>
          <p:cNvPr name="Group 6" id="6"/>
          <p:cNvGrpSpPr/>
          <p:nvPr/>
        </p:nvGrpSpPr>
        <p:grpSpPr>
          <a:xfrm rot="0">
            <a:off x="10539473" y="0"/>
            <a:ext cx="885763" cy="1078585"/>
            <a:chOff x="0" y="0"/>
            <a:chExt cx="2771140" cy="3374390"/>
          </a:xfrm>
        </p:grpSpPr>
        <p:sp>
          <p:nvSpPr>
            <p:cNvPr name="Freeform 7" id="7"/>
            <p:cNvSpPr/>
            <p:nvPr/>
          </p:nvSpPr>
          <p:spPr>
            <a:xfrm flipH="false" flipV="false" rot="0">
              <a:off x="0" y="0"/>
              <a:ext cx="2771140" cy="3374390"/>
            </a:xfrm>
            <a:custGeom>
              <a:avLst/>
              <a:gdLst/>
              <a:ahLst/>
              <a:cxnLst/>
              <a:rect r="r" b="b" t="t" l="l"/>
              <a:pathLst>
                <a:path h="3374390" w="2771140">
                  <a:moveTo>
                    <a:pt x="0" y="0"/>
                  </a:moveTo>
                  <a:lnTo>
                    <a:pt x="0" y="2471420"/>
                  </a:lnTo>
                  <a:lnTo>
                    <a:pt x="1384300" y="3374390"/>
                  </a:lnTo>
                  <a:lnTo>
                    <a:pt x="2771140" y="2471420"/>
                  </a:lnTo>
                  <a:lnTo>
                    <a:pt x="2771140" y="0"/>
                  </a:lnTo>
                  <a:close/>
                </a:path>
              </a:pathLst>
            </a:custGeom>
            <a:solidFill>
              <a:srgbClr val="FECB00"/>
            </a:solidFill>
          </p:spPr>
        </p:sp>
      </p:grpSp>
      <p:sp>
        <p:nvSpPr>
          <p:cNvPr name="TextBox 8" id="8"/>
          <p:cNvSpPr txBox="true"/>
          <p:nvPr/>
        </p:nvSpPr>
        <p:spPr>
          <a:xfrm rot="0">
            <a:off x="1449419" y="2004597"/>
            <a:ext cx="6245161" cy="5400675"/>
          </a:xfrm>
          <a:prstGeom prst="rect">
            <a:avLst/>
          </a:prstGeom>
        </p:spPr>
        <p:txBody>
          <a:bodyPr anchor="t" rtlCol="false" tIns="0" lIns="0" bIns="0" rIns="0">
            <a:spAutoFit/>
          </a:bodyPr>
          <a:lstStyle/>
          <a:p>
            <a:pPr algn="ctr">
              <a:lnSpc>
                <a:spcPts val="44100"/>
              </a:lnSpc>
            </a:pPr>
            <a:r>
              <a:rPr lang="en-US" sz="31500">
                <a:solidFill>
                  <a:srgbClr val="FFFFFF"/>
                </a:solidFill>
                <a:latin typeface="Montserrat Extra-Bold"/>
                <a:ea typeface="Montserrat Extra-Bold"/>
                <a:cs typeface="Montserrat Extra-Bold"/>
                <a:sym typeface="Montserrat Extra-Bold"/>
              </a:rPr>
              <a:t>03</a:t>
            </a:r>
          </a:p>
        </p:txBody>
      </p:sp>
      <p:sp>
        <p:nvSpPr>
          <p:cNvPr name="TextBox 9" id="9"/>
          <p:cNvSpPr txBox="true"/>
          <p:nvPr/>
        </p:nvSpPr>
        <p:spPr>
          <a:xfrm rot="0">
            <a:off x="10539473" y="3121423"/>
            <a:ext cx="9309037" cy="1783714"/>
          </a:xfrm>
          <a:prstGeom prst="rect">
            <a:avLst/>
          </a:prstGeom>
        </p:spPr>
        <p:txBody>
          <a:bodyPr anchor="t" rtlCol="false" tIns="0" lIns="0" bIns="0" rIns="0">
            <a:spAutoFit/>
          </a:bodyPr>
          <a:lstStyle/>
          <a:p>
            <a:pPr algn="l">
              <a:lnSpc>
                <a:spcPts val="14560"/>
              </a:lnSpc>
            </a:pPr>
            <a:r>
              <a:rPr lang="en-US" sz="10400">
                <a:solidFill>
                  <a:srgbClr val="5271FF"/>
                </a:solidFill>
                <a:latin typeface="Poppins Bold"/>
                <a:ea typeface="Poppins Bold"/>
                <a:cs typeface="Poppins Bold"/>
                <a:sym typeface="Poppins Bold"/>
              </a:rPr>
              <a:t>Các hàm</a:t>
            </a:r>
          </a:p>
        </p:txBody>
      </p:sp>
      <p:sp>
        <p:nvSpPr>
          <p:cNvPr name="TextBox 10" id="10"/>
          <p:cNvSpPr txBox="true"/>
          <p:nvPr/>
        </p:nvSpPr>
        <p:spPr>
          <a:xfrm rot="0">
            <a:off x="10662671" y="5128797"/>
            <a:ext cx="5687751" cy="1500506"/>
          </a:xfrm>
          <a:prstGeom prst="rect">
            <a:avLst/>
          </a:prstGeom>
        </p:spPr>
        <p:txBody>
          <a:bodyPr anchor="t" rtlCol="false" tIns="0" lIns="0" bIns="0" rIns="0">
            <a:spAutoFit/>
          </a:bodyPr>
          <a:lstStyle/>
          <a:p>
            <a:pPr algn="l">
              <a:lnSpc>
                <a:spcPts val="12319"/>
              </a:lnSpc>
            </a:pPr>
            <a:r>
              <a:rPr lang="en-US" sz="8799" b="true">
                <a:solidFill>
                  <a:srgbClr val="FECB00"/>
                </a:solidFill>
                <a:latin typeface="Poppins Bold"/>
                <a:ea typeface="Poppins Bold"/>
                <a:cs typeface="Poppins Bold"/>
                <a:sym typeface="Poppins Bold"/>
              </a:rPr>
              <a:t>Cơ bản</a:t>
            </a:r>
          </a:p>
        </p:txBody>
      </p:sp>
      <p:grpSp>
        <p:nvGrpSpPr>
          <p:cNvPr name="Group 11" id="11"/>
          <p:cNvGrpSpPr/>
          <p:nvPr/>
        </p:nvGrpSpPr>
        <p:grpSpPr>
          <a:xfrm rot="0">
            <a:off x="0" y="9675834"/>
            <a:ext cx="18288000" cy="611166"/>
            <a:chOff x="0" y="0"/>
            <a:chExt cx="6671512" cy="222955"/>
          </a:xfrm>
        </p:grpSpPr>
        <p:sp>
          <p:nvSpPr>
            <p:cNvPr name="Freeform 12" id="12"/>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5271FF">
                <a:alpha val="51765"/>
              </a:srgbClr>
            </a:solidFill>
          </p:spPr>
        </p:sp>
      </p:grpSp>
      <p:grpSp>
        <p:nvGrpSpPr>
          <p:cNvPr name="Group 13" id="13"/>
          <p:cNvGrpSpPr/>
          <p:nvPr/>
        </p:nvGrpSpPr>
        <p:grpSpPr>
          <a:xfrm rot="0">
            <a:off x="0" y="9675834"/>
            <a:ext cx="9872106" cy="611166"/>
            <a:chOff x="0" y="0"/>
            <a:chExt cx="3601371" cy="222955"/>
          </a:xfrm>
        </p:grpSpPr>
        <p:sp>
          <p:nvSpPr>
            <p:cNvPr name="Freeform 14" id="14"/>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5271FF">
                <a:alpha val="51765"/>
              </a:srgbClr>
            </a:solidFill>
          </p:spPr>
        </p:sp>
      </p:grpSp>
      <p:sp>
        <p:nvSpPr>
          <p:cNvPr name="TextBox 15" id="15"/>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18</a:t>
            </a:r>
          </a:p>
        </p:txBody>
      </p:sp>
    </p:spTree>
  </p:cSld>
  <p:clrMapOvr>
    <a:masterClrMapping/>
  </p:clrMapOvr>
</p:sld>
</file>

<file path=ppt/slides/slide1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292247" y="1475187"/>
            <a:ext cx="8579859" cy="969755"/>
          </a:xfrm>
          <a:prstGeom prst="rect">
            <a:avLst/>
          </a:prstGeom>
        </p:spPr>
        <p:txBody>
          <a:bodyPr anchor="t" rtlCol="false" tIns="0" lIns="0" bIns="0" rIns="0">
            <a:spAutoFit/>
          </a:bodyPr>
          <a:lstStyle/>
          <a:p>
            <a:pPr algn="l">
              <a:lnSpc>
                <a:spcPts val="7973"/>
              </a:lnSpc>
            </a:pPr>
            <a:r>
              <a:rPr lang="en-US" sz="5695" b="true">
                <a:solidFill>
                  <a:srgbClr val="012F71"/>
                </a:solidFill>
                <a:latin typeface="Montserrat Extra-Bold Bold"/>
                <a:ea typeface="Montserrat Extra-Bold Bold"/>
                <a:cs typeface="Montserrat Extra-Bold Bold"/>
                <a:sym typeface="Montserrat Extra-Bold Bold"/>
              </a:rPr>
              <a:t>Cú pháp của hàm </a:t>
            </a:r>
          </a:p>
        </p:txBody>
      </p:sp>
      <p:sp>
        <p:nvSpPr>
          <p:cNvPr name="TextBox 3" id="3"/>
          <p:cNvSpPr txBox="true"/>
          <p:nvPr/>
        </p:nvSpPr>
        <p:spPr>
          <a:xfrm rot="0">
            <a:off x="819676" y="3399663"/>
            <a:ext cx="8579859" cy="1661795"/>
          </a:xfrm>
          <a:prstGeom prst="rect">
            <a:avLst/>
          </a:prstGeom>
        </p:spPr>
        <p:txBody>
          <a:bodyPr anchor="t" rtlCol="false" tIns="0" lIns="0" bIns="0" rIns="0">
            <a:spAutoFit/>
          </a:bodyPr>
          <a:lstStyle/>
          <a:p>
            <a:pPr algn="l">
              <a:lnSpc>
                <a:spcPts val="4480"/>
              </a:lnSpc>
            </a:pPr>
            <a:r>
              <a:rPr lang="en-US" sz="3200">
                <a:solidFill>
                  <a:srgbClr val="012F71"/>
                </a:solidFill>
                <a:latin typeface="Montserrat"/>
                <a:ea typeface="Montserrat"/>
                <a:cs typeface="Montserrat"/>
                <a:sym typeface="Montserrat"/>
              </a:rPr>
              <a:t>Tạo một measures:</a:t>
            </a:r>
          </a:p>
          <a:p>
            <a:pPr algn="l">
              <a:lnSpc>
                <a:spcPts val="4480"/>
              </a:lnSpc>
            </a:pPr>
            <a:r>
              <a:rPr lang="en-US" sz="3200">
                <a:solidFill>
                  <a:srgbClr val="012F71"/>
                </a:solidFill>
                <a:latin typeface="Montserrat"/>
                <a:ea typeface="Montserrat"/>
                <a:cs typeface="Montserrat"/>
                <a:sym typeface="Montserrat"/>
              </a:rPr>
              <a:t>TotalSales = SUM(Sales[SalesAmount])</a:t>
            </a:r>
          </a:p>
          <a:p>
            <a:pPr algn="l">
              <a:lnSpc>
                <a:spcPts val="4480"/>
              </a:lnSpc>
            </a:pPr>
          </a:p>
        </p:txBody>
      </p:sp>
      <p:sp>
        <p:nvSpPr>
          <p:cNvPr name="TextBox 4" id="4"/>
          <p:cNvSpPr txBox="true"/>
          <p:nvPr/>
        </p:nvSpPr>
        <p:spPr>
          <a:xfrm rot="0">
            <a:off x="819676" y="5425590"/>
            <a:ext cx="10999879" cy="3347720"/>
          </a:xfrm>
          <a:prstGeom prst="rect">
            <a:avLst/>
          </a:prstGeom>
        </p:spPr>
        <p:txBody>
          <a:bodyPr anchor="t" rtlCol="false" tIns="0" lIns="0" bIns="0" rIns="0">
            <a:spAutoFit/>
          </a:bodyPr>
          <a:lstStyle/>
          <a:p>
            <a:pPr algn="l">
              <a:lnSpc>
                <a:spcPts val="4480"/>
              </a:lnSpc>
            </a:pPr>
            <a:r>
              <a:rPr lang="en-US" sz="3200">
                <a:solidFill>
                  <a:srgbClr val="012F71"/>
                </a:solidFill>
                <a:latin typeface="Montserrat"/>
                <a:ea typeface="Montserrat"/>
                <a:cs typeface="Montserrat"/>
                <a:sym typeface="Montserrat"/>
              </a:rPr>
              <a:t>Gồm 4 thành phần chính: </a:t>
            </a:r>
          </a:p>
          <a:p>
            <a:pPr algn="l" marL="690881" indent="-345440" lvl="1">
              <a:lnSpc>
                <a:spcPts val="4480"/>
              </a:lnSpc>
              <a:buFont typeface="Arial"/>
              <a:buChar char="•"/>
            </a:pPr>
            <a:r>
              <a:rPr lang="en-US" sz="3200">
                <a:solidFill>
                  <a:srgbClr val="012F71"/>
                </a:solidFill>
                <a:latin typeface="Montserrat"/>
                <a:ea typeface="Montserrat"/>
                <a:cs typeface="Montserrat"/>
                <a:sym typeface="Montserrat"/>
              </a:rPr>
              <a:t>T</a:t>
            </a:r>
            <a:r>
              <a:rPr lang="en-US" sz="3200">
                <a:solidFill>
                  <a:srgbClr val="012F71"/>
                </a:solidFill>
                <a:latin typeface="Montserrat"/>
                <a:ea typeface="Montserrat"/>
                <a:cs typeface="Montserrat"/>
                <a:sym typeface="Montserrat"/>
              </a:rPr>
              <a:t>ên cột/bảng/measures.</a:t>
            </a:r>
          </a:p>
          <a:p>
            <a:pPr algn="l" marL="690881" indent="-345440" lvl="1">
              <a:lnSpc>
                <a:spcPts val="4480"/>
              </a:lnSpc>
              <a:buFont typeface="Arial"/>
              <a:buChar char="•"/>
            </a:pPr>
            <a:r>
              <a:rPr lang="en-US" sz="3200">
                <a:solidFill>
                  <a:srgbClr val="012F71"/>
                </a:solidFill>
                <a:latin typeface="Montserrat"/>
                <a:ea typeface="Montserrat"/>
                <a:cs typeface="Montserrat"/>
                <a:sym typeface="Montserrat"/>
              </a:rPr>
              <a:t>Toán tử gán (=) cho biết vị trí bắt đầu của hàm.</a:t>
            </a:r>
          </a:p>
          <a:p>
            <a:pPr algn="l" marL="690881" indent="-345440" lvl="1">
              <a:lnSpc>
                <a:spcPts val="4480"/>
              </a:lnSpc>
              <a:buFont typeface="Arial"/>
              <a:buChar char="•"/>
            </a:pPr>
            <a:r>
              <a:rPr lang="en-US" sz="3200">
                <a:solidFill>
                  <a:srgbClr val="012F71"/>
                </a:solidFill>
                <a:latin typeface="Montserrat"/>
                <a:ea typeface="Montserrat"/>
                <a:cs typeface="Montserrat"/>
                <a:sym typeface="Montserrat"/>
              </a:rPr>
              <a:t>Hàm trong DAX</a:t>
            </a:r>
          </a:p>
          <a:p>
            <a:pPr algn="l" marL="690881" indent="-345440" lvl="1">
              <a:lnSpc>
                <a:spcPts val="4480"/>
              </a:lnSpc>
              <a:buFont typeface="Arial"/>
              <a:buChar char="•"/>
            </a:pPr>
            <a:r>
              <a:rPr lang="en-US" sz="3200">
                <a:solidFill>
                  <a:srgbClr val="012F71"/>
                </a:solidFill>
                <a:latin typeface="Montserrat"/>
                <a:ea typeface="Montserrat"/>
                <a:cs typeface="Montserrat"/>
                <a:sym typeface="Montserrat"/>
              </a:rPr>
              <a:t>Tên bảng và cột tham chiếu </a:t>
            </a:r>
          </a:p>
          <a:p>
            <a:pPr algn="l">
              <a:lnSpc>
                <a:spcPts val="4480"/>
              </a:lnSpc>
            </a:pPr>
          </a:p>
        </p:txBody>
      </p:sp>
      <p:grpSp>
        <p:nvGrpSpPr>
          <p:cNvPr name="Group 5" id="5"/>
          <p:cNvGrpSpPr/>
          <p:nvPr/>
        </p:nvGrpSpPr>
        <p:grpSpPr>
          <a:xfrm rot="0">
            <a:off x="0" y="9675834"/>
            <a:ext cx="18288000" cy="611166"/>
            <a:chOff x="0" y="0"/>
            <a:chExt cx="6671512" cy="222955"/>
          </a:xfrm>
        </p:grpSpPr>
        <p:sp>
          <p:nvSpPr>
            <p:cNvPr name="Freeform 6" id="6"/>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5271FF">
                <a:alpha val="51765"/>
              </a:srgbClr>
            </a:solidFill>
          </p:spPr>
        </p:sp>
      </p:grpSp>
      <p:grpSp>
        <p:nvGrpSpPr>
          <p:cNvPr name="Group 7" id="7"/>
          <p:cNvGrpSpPr/>
          <p:nvPr/>
        </p:nvGrpSpPr>
        <p:grpSpPr>
          <a:xfrm rot="0">
            <a:off x="0" y="9675834"/>
            <a:ext cx="9872106" cy="611166"/>
            <a:chOff x="0" y="0"/>
            <a:chExt cx="3601371" cy="222955"/>
          </a:xfrm>
        </p:grpSpPr>
        <p:sp>
          <p:nvSpPr>
            <p:cNvPr name="Freeform 8" id="8"/>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5271FF">
                <a:alpha val="51765"/>
              </a:srgbClr>
            </a:solidFill>
          </p:spPr>
        </p:sp>
      </p:grpSp>
      <p:sp>
        <p:nvSpPr>
          <p:cNvPr name="TextBox 9" id="9"/>
          <p:cNvSpPr txBox="true"/>
          <p:nvPr/>
        </p:nvSpPr>
        <p:spPr>
          <a:xfrm rot="0">
            <a:off x="9399535" y="3399663"/>
            <a:ext cx="9144000" cy="1661795"/>
          </a:xfrm>
          <a:prstGeom prst="rect">
            <a:avLst/>
          </a:prstGeom>
        </p:spPr>
        <p:txBody>
          <a:bodyPr anchor="t" rtlCol="false" tIns="0" lIns="0" bIns="0" rIns="0">
            <a:spAutoFit/>
          </a:bodyPr>
          <a:lstStyle/>
          <a:p>
            <a:pPr algn="l">
              <a:lnSpc>
                <a:spcPts val="4480"/>
              </a:lnSpc>
            </a:pPr>
            <a:r>
              <a:rPr lang="en-US" sz="3200">
                <a:solidFill>
                  <a:srgbClr val="012F71"/>
                </a:solidFill>
                <a:latin typeface="Montserrat"/>
                <a:ea typeface="Montserrat"/>
                <a:cs typeface="Montserrat"/>
                <a:sym typeface="Montserrat"/>
              </a:rPr>
              <a:t>Tạo một cột tính toán:</a:t>
            </a:r>
          </a:p>
          <a:p>
            <a:pPr algn="l">
              <a:lnSpc>
                <a:spcPts val="4480"/>
              </a:lnSpc>
            </a:pPr>
            <a:r>
              <a:rPr lang="en-US" sz="3200">
                <a:solidFill>
                  <a:srgbClr val="012F71"/>
                </a:solidFill>
                <a:latin typeface="Montserrat"/>
                <a:ea typeface="Montserrat"/>
                <a:cs typeface="Montserrat"/>
                <a:sym typeface="Montserrat"/>
              </a:rPr>
              <a:t>Profit = Sales[SalesAmount] - Sales[Cost]</a:t>
            </a:r>
          </a:p>
          <a:p>
            <a:pPr algn="l">
              <a:lnSpc>
                <a:spcPts val="4480"/>
              </a:lnSpc>
            </a:pPr>
          </a:p>
        </p:txBody>
      </p:sp>
      <p:sp>
        <p:nvSpPr>
          <p:cNvPr name="TextBox 10" id="10"/>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19</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9675834"/>
            <a:ext cx="18288000" cy="611166"/>
            <a:chOff x="0" y="0"/>
            <a:chExt cx="6671512" cy="222955"/>
          </a:xfrm>
        </p:grpSpPr>
        <p:sp>
          <p:nvSpPr>
            <p:cNvPr name="Freeform 3" id="3"/>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FECB00">
                <a:alpha val="51765"/>
              </a:srgbClr>
            </a:solidFill>
          </p:spPr>
        </p:sp>
      </p:grpSp>
      <p:grpSp>
        <p:nvGrpSpPr>
          <p:cNvPr name="Group 4" id="4"/>
          <p:cNvGrpSpPr/>
          <p:nvPr/>
        </p:nvGrpSpPr>
        <p:grpSpPr>
          <a:xfrm rot="0">
            <a:off x="0" y="9675834"/>
            <a:ext cx="9872106" cy="611166"/>
            <a:chOff x="0" y="0"/>
            <a:chExt cx="3601371" cy="222955"/>
          </a:xfrm>
        </p:grpSpPr>
        <p:sp>
          <p:nvSpPr>
            <p:cNvPr name="Freeform 5" id="5"/>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FECB00">
                <a:alpha val="51765"/>
              </a:srgbClr>
            </a:solidFill>
          </p:spPr>
        </p:sp>
      </p:grpSp>
      <p:sp>
        <p:nvSpPr>
          <p:cNvPr name="TextBox 6" id="6"/>
          <p:cNvSpPr txBox="true"/>
          <p:nvPr/>
        </p:nvSpPr>
        <p:spPr>
          <a:xfrm rot="0">
            <a:off x="1682848" y="3227822"/>
            <a:ext cx="7723449" cy="2946740"/>
          </a:xfrm>
          <a:prstGeom prst="rect">
            <a:avLst/>
          </a:prstGeom>
        </p:spPr>
        <p:txBody>
          <a:bodyPr anchor="t" rtlCol="false" tIns="0" lIns="0" bIns="0" rIns="0">
            <a:spAutoFit/>
          </a:bodyPr>
          <a:lstStyle/>
          <a:p>
            <a:pPr algn="l">
              <a:lnSpc>
                <a:spcPts val="11881"/>
              </a:lnSpc>
            </a:pPr>
            <a:r>
              <a:rPr lang="en-US" sz="8486">
                <a:solidFill>
                  <a:srgbClr val="5271FF"/>
                </a:solidFill>
                <a:latin typeface="Montserrat Extra-Bold"/>
                <a:ea typeface="Montserrat Extra-Bold"/>
                <a:cs typeface="Montserrat Extra-Bold"/>
                <a:sym typeface="Montserrat Extra-Bold"/>
              </a:rPr>
              <a:t>Các</a:t>
            </a:r>
          </a:p>
          <a:p>
            <a:pPr algn="l">
              <a:lnSpc>
                <a:spcPts val="11881"/>
              </a:lnSpc>
            </a:pPr>
            <a:r>
              <a:rPr lang="en-US" sz="8486">
                <a:solidFill>
                  <a:srgbClr val="5271FF"/>
                </a:solidFill>
                <a:latin typeface="Montserrat Extra-Bold"/>
                <a:ea typeface="Montserrat Extra-Bold"/>
                <a:cs typeface="Montserrat Extra-Bold"/>
                <a:sym typeface="Montserrat Extra-Bold"/>
              </a:rPr>
              <a:t>Thành viên</a:t>
            </a:r>
          </a:p>
        </p:txBody>
      </p:sp>
      <p:sp>
        <p:nvSpPr>
          <p:cNvPr name="TextBox 7" id="7"/>
          <p:cNvSpPr txBox="true"/>
          <p:nvPr/>
        </p:nvSpPr>
        <p:spPr>
          <a:xfrm rot="0">
            <a:off x="1800441" y="2737669"/>
            <a:ext cx="4379669" cy="455295"/>
          </a:xfrm>
          <a:prstGeom prst="rect">
            <a:avLst/>
          </a:prstGeom>
        </p:spPr>
        <p:txBody>
          <a:bodyPr anchor="t" rtlCol="false" tIns="0" lIns="0" bIns="0" rIns="0">
            <a:spAutoFit/>
          </a:bodyPr>
          <a:lstStyle/>
          <a:p>
            <a:pPr algn="l">
              <a:lnSpc>
                <a:spcPts val="3779"/>
              </a:lnSpc>
            </a:pPr>
            <a:r>
              <a:rPr lang="en-US" sz="2700" b="true">
                <a:solidFill>
                  <a:srgbClr val="726F6F"/>
                </a:solidFill>
                <a:latin typeface="Montserrat Extra- Ultra-Bold"/>
                <a:ea typeface="Montserrat Extra- Ultra-Bold"/>
                <a:cs typeface="Montserrat Extra- Ultra-Bold"/>
                <a:sym typeface="Montserrat Extra- Ultra-Bold"/>
              </a:rPr>
              <a:t>Nhóm 08</a:t>
            </a:r>
          </a:p>
        </p:txBody>
      </p:sp>
      <p:sp>
        <p:nvSpPr>
          <p:cNvPr name="TextBox 8" id="8"/>
          <p:cNvSpPr txBox="true"/>
          <p:nvPr/>
        </p:nvSpPr>
        <p:spPr>
          <a:xfrm rot="0">
            <a:off x="11703517" y="1643694"/>
            <a:ext cx="4312863" cy="471805"/>
          </a:xfrm>
          <a:prstGeom prst="rect">
            <a:avLst/>
          </a:prstGeom>
        </p:spPr>
        <p:txBody>
          <a:bodyPr anchor="t" rtlCol="false" tIns="0" lIns="0" bIns="0" rIns="0">
            <a:spAutoFit/>
          </a:bodyPr>
          <a:lstStyle/>
          <a:p>
            <a:pPr algn="l">
              <a:lnSpc>
                <a:spcPts val="3919"/>
              </a:lnSpc>
            </a:pPr>
            <a:r>
              <a:rPr lang="en-US" sz="2799" b="true">
                <a:solidFill>
                  <a:srgbClr val="012F71"/>
                </a:solidFill>
                <a:latin typeface="Montserrat Bold"/>
                <a:ea typeface="Montserrat Bold"/>
                <a:cs typeface="Montserrat Bold"/>
                <a:sym typeface="Montserrat Bold"/>
              </a:rPr>
              <a:t>Nguyễn Quốc Huy </a:t>
            </a:r>
          </a:p>
        </p:txBody>
      </p:sp>
      <p:sp>
        <p:nvSpPr>
          <p:cNvPr name="TextBox 9" id="9"/>
          <p:cNvSpPr txBox="true"/>
          <p:nvPr/>
        </p:nvSpPr>
        <p:spPr>
          <a:xfrm rot="0">
            <a:off x="11703517" y="3516962"/>
            <a:ext cx="5200340" cy="471805"/>
          </a:xfrm>
          <a:prstGeom prst="rect">
            <a:avLst/>
          </a:prstGeom>
        </p:spPr>
        <p:txBody>
          <a:bodyPr anchor="t" rtlCol="false" tIns="0" lIns="0" bIns="0" rIns="0">
            <a:spAutoFit/>
          </a:bodyPr>
          <a:lstStyle/>
          <a:p>
            <a:pPr algn="l">
              <a:lnSpc>
                <a:spcPts val="3919"/>
              </a:lnSpc>
            </a:pPr>
            <a:r>
              <a:rPr lang="en-US" sz="2799" b="true">
                <a:solidFill>
                  <a:srgbClr val="012F71"/>
                </a:solidFill>
                <a:latin typeface="Montserrat Bold"/>
                <a:ea typeface="Montserrat Bold"/>
                <a:cs typeface="Montserrat Bold"/>
                <a:sym typeface="Montserrat Bold"/>
              </a:rPr>
              <a:t>Nguyễn Phượng Khanh</a:t>
            </a:r>
          </a:p>
        </p:txBody>
      </p:sp>
      <p:sp>
        <p:nvSpPr>
          <p:cNvPr name="TextBox 10" id="10"/>
          <p:cNvSpPr txBox="true"/>
          <p:nvPr/>
        </p:nvSpPr>
        <p:spPr>
          <a:xfrm rot="0">
            <a:off x="11703517" y="7591750"/>
            <a:ext cx="3760717" cy="471805"/>
          </a:xfrm>
          <a:prstGeom prst="rect">
            <a:avLst/>
          </a:prstGeom>
        </p:spPr>
        <p:txBody>
          <a:bodyPr anchor="t" rtlCol="false" tIns="0" lIns="0" bIns="0" rIns="0">
            <a:spAutoFit/>
          </a:bodyPr>
          <a:lstStyle/>
          <a:p>
            <a:pPr algn="l">
              <a:lnSpc>
                <a:spcPts val="3919"/>
              </a:lnSpc>
            </a:pPr>
            <a:r>
              <a:rPr lang="en-US" sz="2799" b="true">
                <a:solidFill>
                  <a:srgbClr val="012F71"/>
                </a:solidFill>
                <a:latin typeface="Montserrat Bold"/>
                <a:ea typeface="Montserrat Bold"/>
                <a:cs typeface="Montserrat Bold"/>
                <a:sym typeface="Montserrat Bold"/>
              </a:rPr>
              <a:t>Bùi Nguyễn Tin</a:t>
            </a:r>
          </a:p>
        </p:txBody>
      </p:sp>
      <p:sp>
        <p:nvSpPr>
          <p:cNvPr name="TextBox 11" id="11"/>
          <p:cNvSpPr txBox="true"/>
          <p:nvPr/>
        </p:nvSpPr>
        <p:spPr>
          <a:xfrm rot="0">
            <a:off x="11703517" y="5482919"/>
            <a:ext cx="4789417" cy="471805"/>
          </a:xfrm>
          <a:prstGeom prst="rect">
            <a:avLst/>
          </a:prstGeom>
        </p:spPr>
        <p:txBody>
          <a:bodyPr anchor="t" rtlCol="false" tIns="0" lIns="0" bIns="0" rIns="0">
            <a:spAutoFit/>
          </a:bodyPr>
          <a:lstStyle/>
          <a:p>
            <a:pPr algn="l">
              <a:lnSpc>
                <a:spcPts val="3919"/>
              </a:lnSpc>
            </a:pPr>
            <a:r>
              <a:rPr lang="en-US" sz="2799" b="true">
                <a:solidFill>
                  <a:srgbClr val="012F71"/>
                </a:solidFill>
                <a:latin typeface="Montserrat Bold"/>
                <a:ea typeface="Montserrat Bold"/>
                <a:cs typeface="Montserrat Bold"/>
                <a:sym typeface="Montserrat Bold"/>
              </a:rPr>
              <a:t>Nguyễn Huy Hoàng</a:t>
            </a:r>
          </a:p>
        </p:txBody>
      </p:sp>
      <p:sp>
        <p:nvSpPr>
          <p:cNvPr name="TextBox 12" id="12"/>
          <p:cNvSpPr txBox="true"/>
          <p:nvPr/>
        </p:nvSpPr>
        <p:spPr>
          <a:xfrm rot="0">
            <a:off x="11703517" y="4049089"/>
            <a:ext cx="3760717" cy="471805"/>
          </a:xfrm>
          <a:prstGeom prst="rect">
            <a:avLst/>
          </a:prstGeom>
        </p:spPr>
        <p:txBody>
          <a:bodyPr anchor="t" rtlCol="false" tIns="0" lIns="0" bIns="0" rIns="0">
            <a:spAutoFit/>
          </a:bodyPr>
          <a:lstStyle/>
          <a:p>
            <a:pPr algn="l">
              <a:lnSpc>
                <a:spcPts val="3919"/>
              </a:lnSpc>
            </a:pPr>
            <a:r>
              <a:rPr lang="en-US" sz="2799" b="true">
                <a:solidFill>
                  <a:srgbClr val="012F71"/>
                </a:solidFill>
                <a:latin typeface="Montserrat Bold"/>
                <a:ea typeface="Montserrat Bold"/>
                <a:cs typeface="Montserrat Bold"/>
                <a:sym typeface="Montserrat Bold"/>
              </a:rPr>
              <a:t>MSSV: 20127204</a:t>
            </a:r>
          </a:p>
        </p:txBody>
      </p:sp>
      <p:sp>
        <p:nvSpPr>
          <p:cNvPr name="TextBox 13" id="13"/>
          <p:cNvSpPr txBox="true"/>
          <p:nvPr/>
        </p:nvSpPr>
        <p:spPr>
          <a:xfrm rot="0">
            <a:off x="11703517" y="2175820"/>
            <a:ext cx="4030002" cy="471805"/>
          </a:xfrm>
          <a:prstGeom prst="rect">
            <a:avLst/>
          </a:prstGeom>
        </p:spPr>
        <p:txBody>
          <a:bodyPr anchor="t" rtlCol="false" tIns="0" lIns="0" bIns="0" rIns="0">
            <a:spAutoFit/>
          </a:bodyPr>
          <a:lstStyle/>
          <a:p>
            <a:pPr algn="l">
              <a:lnSpc>
                <a:spcPts val="3919"/>
              </a:lnSpc>
            </a:pPr>
            <a:r>
              <a:rPr lang="en-US" sz="2799" b="true">
                <a:solidFill>
                  <a:srgbClr val="012F71"/>
                </a:solidFill>
                <a:latin typeface="Montserrat Bold"/>
                <a:ea typeface="Montserrat Bold"/>
                <a:cs typeface="Montserrat Bold"/>
                <a:sym typeface="Montserrat Bold"/>
              </a:rPr>
              <a:t>MSSV: 20127189</a:t>
            </a:r>
          </a:p>
        </p:txBody>
      </p:sp>
      <p:sp>
        <p:nvSpPr>
          <p:cNvPr name="TextBox 14" id="14"/>
          <p:cNvSpPr txBox="true"/>
          <p:nvPr/>
        </p:nvSpPr>
        <p:spPr>
          <a:xfrm rot="0">
            <a:off x="11703517" y="6015045"/>
            <a:ext cx="3601213" cy="471805"/>
          </a:xfrm>
          <a:prstGeom prst="rect">
            <a:avLst/>
          </a:prstGeom>
        </p:spPr>
        <p:txBody>
          <a:bodyPr anchor="t" rtlCol="false" tIns="0" lIns="0" bIns="0" rIns="0">
            <a:spAutoFit/>
          </a:bodyPr>
          <a:lstStyle/>
          <a:p>
            <a:pPr algn="l">
              <a:lnSpc>
                <a:spcPts val="3919"/>
              </a:lnSpc>
            </a:pPr>
            <a:r>
              <a:rPr lang="en-US" sz="2799" b="true">
                <a:solidFill>
                  <a:srgbClr val="012F71"/>
                </a:solidFill>
                <a:latin typeface="Montserrat Bold"/>
                <a:ea typeface="Montserrat Bold"/>
                <a:cs typeface="Montserrat Bold"/>
                <a:sym typeface="Montserrat Bold"/>
              </a:rPr>
              <a:t>MSSV: 19127407</a:t>
            </a:r>
          </a:p>
        </p:txBody>
      </p:sp>
      <p:sp>
        <p:nvSpPr>
          <p:cNvPr name="TextBox 15" id="15"/>
          <p:cNvSpPr txBox="true"/>
          <p:nvPr/>
        </p:nvSpPr>
        <p:spPr>
          <a:xfrm rot="0">
            <a:off x="11703517" y="8123876"/>
            <a:ext cx="3292197" cy="471805"/>
          </a:xfrm>
          <a:prstGeom prst="rect">
            <a:avLst/>
          </a:prstGeom>
        </p:spPr>
        <p:txBody>
          <a:bodyPr anchor="t" rtlCol="false" tIns="0" lIns="0" bIns="0" rIns="0">
            <a:spAutoFit/>
          </a:bodyPr>
          <a:lstStyle/>
          <a:p>
            <a:pPr algn="l">
              <a:lnSpc>
                <a:spcPts val="3919"/>
              </a:lnSpc>
            </a:pPr>
            <a:r>
              <a:rPr lang="en-US" sz="2799" b="true">
                <a:solidFill>
                  <a:srgbClr val="012F71"/>
                </a:solidFill>
                <a:latin typeface="Montserrat Bold"/>
                <a:ea typeface="Montserrat Bold"/>
                <a:cs typeface="Montserrat Bold"/>
                <a:sym typeface="Montserrat Bold"/>
              </a:rPr>
              <a:t>MSSV: 21127702</a:t>
            </a:r>
          </a:p>
        </p:txBody>
      </p:sp>
      <p:sp>
        <p:nvSpPr>
          <p:cNvPr name="TextBox 16" id="16"/>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2</a:t>
            </a:r>
          </a:p>
        </p:txBody>
      </p:sp>
      <p:grpSp>
        <p:nvGrpSpPr>
          <p:cNvPr name="Group 17" id="17"/>
          <p:cNvGrpSpPr/>
          <p:nvPr/>
        </p:nvGrpSpPr>
        <p:grpSpPr>
          <a:xfrm rot="0">
            <a:off x="10348356" y="3564587"/>
            <a:ext cx="956306" cy="956306"/>
            <a:chOff x="0" y="0"/>
            <a:chExt cx="6350000" cy="6350000"/>
          </a:xfrm>
        </p:grpSpPr>
        <p:sp>
          <p:nvSpPr>
            <p:cNvPr name="Freeform 18" id="1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BBBBB"/>
            </a:solidFill>
          </p:spPr>
        </p:sp>
      </p:grpSp>
      <p:sp>
        <p:nvSpPr>
          <p:cNvPr name="TextBox 19" id="19"/>
          <p:cNvSpPr txBox="true"/>
          <p:nvPr/>
        </p:nvSpPr>
        <p:spPr>
          <a:xfrm rot="0">
            <a:off x="10411973" y="3610077"/>
            <a:ext cx="829072" cy="820695"/>
          </a:xfrm>
          <a:prstGeom prst="rect">
            <a:avLst/>
          </a:prstGeom>
        </p:spPr>
        <p:txBody>
          <a:bodyPr anchor="t" rtlCol="false" tIns="0" lIns="0" bIns="0" rIns="0">
            <a:spAutoFit/>
          </a:bodyPr>
          <a:lstStyle/>
          <a:p>
            <a:pPr algn="ctr">
              <a:lnSpc>
                <a:spcPts val="6739"/>
              </a:lnSpc>
            </a:pPr>
            <a:r>
              <a:rPr lang="en-US" sz="4814">
                <a:solidFill>
                  <a:srgbClr val="012F71"/>
                </a:solidFill>
                <a:latin typeface="Poppins Medium"/>
                <a:ea typeface="Poppins Medium"/>
                <a:cs typeface="Poppins Medium"/>
                <a:sym typeface="Poppins Medium"/>
              </a:rPr>
              <a:t>2</a:t>
            </a:r>
          </a:p>
        </p:txBody>
      </p:sp>
      <p:grpSp>
        <p:nvGrpSpPr>
          <p:cNvPr name="Group 20" id="20"/>
          <p:cNvGrpSpPr/>
          <p:nvPr/>
        </p:nvGrpSpPr>
        <p:grpSpPr>
          <a:xfrm rot="0">
            <a:off x="10348356" y="1691319"/>
            <a:ext cx="956306" cy="956306"/>
            <a:chOff x="0" y="0"/>
            <a:chExt cx="6350000" cy="6350000"/>
          </a:xfrm>
        </p:grpSpPr>
        <p:sp>
          <p:nvSpPr>
            <p:cNvPr name="Freeform 21" id="2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BBBBB"/>
            </a:solidFill>
          </p:spPr>
        </p:sp>
      </p:grpSp>
      <p:sp>
        <p:nvSpPr>
          <p:cNvPr name="TextBox 22" id="22"/>
          <p:cNvSpPr txBox="true"/>
          <p:nvPr/>
        </p:nvSpPr>
        <p:spPr>
          <a:xfrm rot="0">
            <a:off x="10411973" y="1736809"/>
            <a:ext cx="829072" cy="820695"/>
          </a:xfrm>
          <a:prstGeom prst="rect">
            <a:avLst/>
          </a:prstGeom>
        </p:spPr>
        <p:txBody>
          <a:bodyPr anchor="t" rtlCol="false" tIns="0" lIns="0" bIns="0" rIns="0">
            <a:spAutoFit/>
          </a:bodyPr>
          <a:lstStyle/>
          <a:p>
            <a:pPr algn="ctr">
              <a:lnSpc>
                <a:spcPts val="6739"/>
              </a:lnSpc>
            </a:pPr>
            <a:r>
              <a:rPr lang="en-US" sz="4814">
                <a:solidFill>
                  <a:srgbClr val="012F71"/>
                </a:solidFill>
                <a:latin typeface="Poppins Medium"/>
                <a:ea typeface="Poppins Medium"/>
                <a:cs typeface="Poppins Medium"/>
                <a:sym typeface="Poppins Medium"/>
              </a:rPr>
              <a:t>1</a:t>
            </a:r>
          </a:p>
        </p:txBody>
      </p:sp>
      <p:grpSp>
        <p:nvGrpSpPr>
          <p:cNvPr name="Group 23" id="23"/>
          <p:cNvGrpSpPr/>
          <p:nvPr/>
        </p:nvGrpSpPr>
        <p:grpSpPr>
          <a:xfrm rot="0">
            <a:off x="10348356" y="5530544"/>
            <a:ext cx="956306" cy="956306"/>
            <a:chOff x="0" y="0"/>
            <a:chExt cx="6350000" cy="6350000"/>
          </a:xfrm>
        </p:grpSpPr>
        <p:sp>
          <p:nvSpPr>
            <p:cNvPr name="Freeform 24" id="2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BBBBB"/>
            </a:solidFill>
          </p:spPr>
        </p:sp>
      </p:grpSp>
      <p:sp>
        <p:nvSpPr>
          <p:cNvPr name="TextBox 25" id="25"/>
          <p:cNvSpPr txBox="true"/>
          <p:nvPr/>
        </p:nvSpPr>
        <p:spPr>
          <a:xfrm rot="0">
            <a:off x="10411973" y="5576033"/>
            <a:ext cx="829072" cy="820695"/>
          </a:xfrm>
          <a:prstGeom prst="rect">
            <a:avLst/>
          </a:prstGeom>
        </p:spPr>
        <p:txBody>
          <a:bodyPr anchor="t" rtlCol="false" tIns="0" lIns="0" bIns="0" rIns="0">
            <a:spAutoFit/>
          </a:bodyPr>
          <a:lstStyle/>
          <a:p>
            <a:pPr algn="ctr">
              <a:lnSpc>
                <a:spcPts val="6739"/>
              </a:lnSpc>
            </a:pPr>
            <a:r>
              <a:rPr lang="en-US" sz="4814">
                <a:solidFill>
                  <a:srgbClr val="012F71"/>
                </a:solidFill>
                <a:latin typeface="Poppins Medium"/>
                <a:ea typeface="Poppins Medium"/>
                <a:cs typeface="Poppins Medium"/>
                <a:sym typeface="Poppins Medium"/>
              </a:rPr>
              <a:t>3</a:t>
            </a:r>
          </a:p>
        </p:txBody>
      </p:sp>
      <p:grpSp>
        <p:nvGrpSpPr>
          <p:cNvPr name="Group 26" id="26"/>
          <p:cNvGrpSpPr/>
          <p:nvPr/>
        </p:nvGrpSpPr>
        <p:grpSpPr>
          <a:xfrm rot="0">
            <a:off x="10348356" y="7639375"/>
            <a:ext cx="956306" cy="956306"/>
            <a:chOff x="0" y="0"/>
            <a:chExt cx="6350000" cy="6350000"/>
          </a:xfrm>
        </p:grpSpPr>
        <p:sp>
          <p:nvSpPr>
            <p:cNvPr name="Freeform 27" id="2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BBBBB"/>
            </a:solidFill>
          </p:spPr>
        </p:sp>
      </p:grpSp>
      <p:sp>
        <p:nvSpPr>
          <p:cNvPr name="TextBox 28" id="28"/>
          <p:cNvSpPr txBox="true"/>
          <p:nvPr/>
        </p:nvSpPr>
        <p:spPr>
          <a:xfrm rot="0">
            <a:off x="10411973" y="7684865"/>
            <a:ext cx="829072" cy="820695"/>
          </a:xfrm>
          <a:prstGeom prst="rect">
            <a:avLst/>
          </a:prstGeom>
        </p:spPr>
        <p:txBody>
          <a:bodyPr anchor="t" rtlCol="false" tIns="0" lIns="0" bIns="0" rIns="0">
            <a:spAutoFit/>
          </a:bodyPr>
          <a:lstStyle/>
          <a:p>
            <a:pPr algn="ctr">
              <a:lnSpc>
                <a:spcPts val="6739"/>
              </a:lnSpc>
            </a:pPr>
            <a:r>
              <a:rPr lang="en-US" sz="4814">
                <a:solidFill>
                  <a:srgbClr val="012F71"/>
                </a:solidFill>
                <a:latin typeface="Poppins Medium"/>
                <a:ea typeface="Poppins Medium"/>
                <a:cs typeface="Poppins Medium"/>
                <a:sym typeface="Poppins Medium"/>
              </a:rPr>
              <a:t>4</a:t>
            </a: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9144000" y="846555"/>
            <a:ext cx="1275248" cy="1275248"/>
            <a:chOff x="0" y="0"/>
            <a:chExt cx="1913890" cy="1913890"/>
          </a:xfrm>
        </p:grpSpPr>
        <p:sp>
          <p:nvSpPr>
            <p:cNvPr name="Freeform 3" id="3"/>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9E9E9"/>
            </a:solidFill>
          </p:spPr>
        </p:sp>
      </p:grpSp>
      <p:grpSp>
        <p:nvGrpSpPr>
          <p:cNvPr name="Group 4" id="4"/>
          <p:cNvGrpSpPr/>
          <p:nvPr/>
        </p:nvGrpSpPr>
        <p:grpSpPr>
          <a:xfrm rot="0">
            <a:off x="9144000" y="2564436"/>
            <a:ext cx="1275248" cy="1275248"/>
            <a:chOff x="0" y="0"/>
            <a:chExt cx="1913890" cy="1913890"/>
          </a:xfrm>
        </p:grpSpPr>
        <p:sp>
          <p:nvSpPr>
            <p:cNvPr name="Freeform 5" id="5"/>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FECB00"/>
            </a:solidFill>
          </p:spPr>
        </p:sp>
      </p:grpSp>
      <p:grpSp>
        <p:nvGrpSpPr>
          <p:cNvPr name="Group 6" id="6"/>
          <p:cNvGrpSpPr/>
          <p:nvPr/>
        </p:nvGrpSpPr>
        <p:grpSpPr>
          <a:xfrm rot="0">
            <a:off x="9144000" y="4282318"/>
            <a:ext cx="1275248" cy="1275248"/>
            <a:chOff x="0" y="0"/>
            <a:chExt cx="1913890" cy="1913890"/>
          </a:xfrm>
        </p:grpSpPr>
        <p:sp>
          <p:nvSpPr>
            <p:cNvPr name="Freeform 7" id="7"/>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5271FF"/>
            </a:solidFill>
          </p:spPr>
        </p:sp>
      </p:grpSp>
      <p:grpSp>
        <p:nvGrpSpPr>
          <p:cNvPr name="Group 8" id="8"/>
          <p:cNvGrpSpPr/>
          <p:nvPr/>
        </p:nvGrpSpPr>
        <p:grpSpPr>
          <a:xfrm rot="0">
            <a:off x="9144000" y="6000200"/>
            <a:ext cx="1275248" cy="1275248"/>
            <a:chOff x="0" y="0"/>
            <a:chExt cx="1913890" cy="1913890"/>
          </a:xfrm>
        </p:grpSpPr>
        <p:sp>
          <p:nvSpPr>
            <p:cNvPr name="Freeform 9" id="9"/>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9E9E9"/>
            </a:solidFill>
          </p:spPr>
        </p:sp>
      </p:grpSp>
      <p:grpSp>
        <p:nvGrpSpPr>
          <p:cNvPr name="Group 10" id="10"/>
          <p:cNvGrpSpPr/>
          <p:nvPr/>
        </p:nvGrpSpPr>
        <p:grpSpPr>
          <a:xfrm rot="0">
            <a:off x="9144000" y="7718082"/>
            <a:ext cx="1275248" cy="1275248"/>
            <a:chOff x="0" y="0"/>
            <a:chExt cx="1913890" cy="1913890"/>
          </a:xfrm>
        </p:grpSpPr>
        <p:sp>
          <p:nvSpPr>
            <p:cNvPr name="Freeform 11" id="11"/>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5271FF"/>
            </a:solidFill>
          </p:spPr>
        </p:sp>
      </p:grpSp>
      <p:sp>
        <p:nvSpPr>
          <p:cNvPr name="TextBox 12" id="12"/>
          <p:cNvSpPr txBox="true"/>
          <p:nvPr/>
        </p:nvSpPr>
        <p:spPr>
          <a:xfrm rot="0">
            <a:off x="1429162" y="3382427"/>
            <a:ext cx="5789777" cy="3062606"/>
          </a:xfrm>
          <a:prstGeom prst="rect">
            <a:avLst/>
          </a:prstGeom>
        </p:spPr>
        <p:txBody>
          <a:bodyPr anchor="t" rtlCol="false" tIns="0" lIns="0" bIns="0" rIns="0">
            <a:spAutoFit/>
          </a:bodyPr>
          <a:lstStyle/>
          <a:p>
            <a:pPr algn="l">
              <a:lnSpc>
                <a:spcPts val="12319"/>
              </a:lnSpc>
            </a:pPr>
            <a:r>
              <a:rPr lang="en-US" sz="8799">
                <a:solidFill>
                  <a:srgbClr val="5271FF"/>
                </a:solidFill>
                <a:latin typeface="Montserrat Extra-Bold"/>
                <a:ea typeface="Montserrat Extra-Bold"/>
                <a:cs typeface="Montserrat Extra-Bold"/>
                <a:sym typeface="Montserrat Extra-Bold"/>
              </a:rPr>
              <a:t>Các hàm cơ bản </a:t>
            </a:r>
          </a:p>
        </p:txBody>
      </p:sp>
      <p:sp>
        <p:nvSpPr>
          <p:cNvPr name="TextBox 13" id="13"/>
          <p:cNvSpPr txBox="true"/>
          <p:nvPr/>
        </p:nvSpPr>
        <p:spPr>
          <a:xfrm rot="0">
            <a:off x="9169405" y="1145337"/>
            <a:ext cx="1224439" cy="679450"/>
          </a:xfrm>
          <a:prstGeom prst="rect">
            <a:avLst/>
          </a:prstGeom>
        </p:spPr>
        <p:txBody>
          <a:bodyPr anchor="t" rtlCol="false" tIns="0" lIns="0" bIns="0" rIns="0">
            <a:spAutoFit/>
          </a:bodyPr>
          <a:lstStyle/>
          <a:p>
            <a:pPr algn="ctr">
              <a:lnSpc>
                <a:spcPts val="5600"/>
              </a:lnSpc>
            </a:pPr>
            <a:r>
              <a:rPr lang="en-US" sz="4000">
                <a:solidFill>
                  <a:srgbClr val="5271FF"/>
                </a:solidFill>
                <a:latin typeface="Montserrat"/>
                <a:ea typeface="Montserrat"/>
                <a:cs typeface="Montserrat"/>
                <a:sym typeface="Montserrat"/>
              </a:rPr>
              <a:t>01</a:t>
            </a:r>
          </a:p>
        </p:txBody>
      </p:sp>
      <p:sp>
        <p:nvSpPr>
          <p:cNvPr name="TextBox 14" id="14"/>
          <p:cNvSpPr txBox="true"/>
          <p:nvPr/>
        </p:nvSpPr>
        <p:spPr>
          <a:xfrm rot="0">
            <a:off x="9169405" y="2863219"/>
            <a:ext cx="1224439" cy="679450"/>
          </a:xfrm>
          <a:prstGeom prst="rect">
            <a:avLst/>
          </a:prstGeom>
        </p:spPr>
        <p:txBody>
          <a:bodyPr anchor="t" rtlCol="false" tIns="0" lIns="0" bIns="0" rIns="0">
            <a:spAutoFit/>
          </a:bodyPr>
          <a:lstStyle/>
          <a:p>
            <a:pPr algn="ctr">
              <a:lnSpc>
                <a:spcPts val="5600"/>
              </a:lnSpc>
            </a:pPr>
            <a:r>
              <a:rPr lang="en-US" sz="4000">
                <a:solidFill>
                  <a:srgbClr val="5271FF"/>
                </a:solidFill>
                <a:latin typeface="Montserrat"/>
                <a:ea typeface="Montserrat"/>
                <a:cs typeface="Montserrat"/>
                <a:sym typeface="Montserrat"/>
              </a:rPr>
              <a:t>02</a:t>
            </a:r>
          </a:p>
        </p:txBody>
      </p:sp>
      <p:sp>
        <p:nvSpPr>
          <p:cNvPr name="TextBox 15" id="15"/>
          <p:cNvSpPr txBox="true"/>
          <p:nvPr/>
        </p:nvSpPr>
        <p:spPr>
          <a:xfrm rot="0">
            <a:off x="9169405" y="4581101"/>
            <a:ext cx="1224439" cy="679450"/>
          </a:xfrm>
          <a:prstGeom prst="rect">
            <a:avLst/>
          </a:prstGeom>
        </p:spPr>
        <p:txBody>
          <a:bodyPr anchor="t" rtlCol="false" tIns="0" lIns="0" bIns="0" rIns="0">
            <a:spAutoFit/>
          </a:bodyPr>
          <a:lstStyle/>
          <a:p>
            <a:pPr algn="ctr">
              <a:lnSpc>
                <a:spcPts val="5600"/>
              </a:lnSpc>
            </a:pPr>
            <a:r>
              <a:rPr lang="en-US" sz="4000">
                <a:solidFill>
                  <a:srgbClr val="FFFFFF"/>
                </a:solidFill>
                <a:latin typeface="Montserrat"/>
                <a:ea typeface="Montserrat"/>
                <a:cs typeface="Montserrat"/>
                <a:sym typeface="Montserrat"/>
              </a:rPr>
              <a:t>03</a:t>
            </a:r>
          </a:p>
        </p:txBody>
      </p:sp>
      <p:sp>
        <p:nvSpPr>
          <p:cNvPr name="TextBox 16" id="16"/>
          <p:cNvSpPr txBox="true"/>
          <p:nvPr/>
        </p:nvSpPr>
        <p:spPr>
          <a:xfrm rot="0">
            <a:off x="9169405" y="6298983"/>
            <a:ext cx="1224439" cy="679450"/>
          </a:xfrm>
          <a:prstGeom prst="rect">
            <a:avLst/>
          </a:prstGeom>
        </p:spPr>
        <p:txBody>
          <a:bodyPr anchor="t" rtlCol="false" tIns="0" lIns="0" bIns="0" rIns="0">
            <a:spAutoFit/>
          </a:bodyPr>
          <a:lstStyle/>
          <a:p>
            <a:pPr algn="ctr">
              <a:lnSpc>
                <a:spcPts val="5600"/>
              </a:lnSpc>
            </a:pPr>
            <a:r>
              <a:rPr lang="en-US" sz="4000">
                <a:solidFill>
                  <a:srgbClr val="5271FF"/>
                </a:solidFill>
                <a:latin typeface="Montserrat"/>
                <a:ea typeface="Montserrat"/>
                <a:cs typeface="Montserrat"/>
                <a:sym typeface="Montserrat"/>
              </a:rPr>
              <a:t>04</a:t>
            </a:r>
          </a:p>
        </p:txBody>
      </p:sp>
      <p:sp>
        <p:nvSpPr>
          <p:cNvPr name="TextBox 17" id="17"/>
          <p:cNvSpPr txBox="true"/>
          <p:nvPr/>
        </p:nvSpPr>
        <p:spPr>
          <a:xfrm rot="0">
            <a:off x="9169405" y="8016865"/>
            <a:ext cx="1224439" cy="679450"/>
          </a:xfrm>
          <a:prstGeom prst="rect">
            <a:avLst/>
          </a:prstGeom>
        </p:spPr>
        <p:txBody>
          <a:bodyPr anchor="t" rtlCol="false" tIns="0" lIns="0" bIns="0" rIns="0">
            <a:spAutoFit/>
          </a:bodyPr>
          <a:lstStyle/>
          <a:p>
            <a:pPr algn="ctr">
              <a:lnSpc>
                <a:spcPts val="5600"/>
              </a:lnSpc>
            </a:pPr>
            <a:r>
              <a:rPr lang="en-US" sz="4000">
                <a:solidFill>
                  <a:srgbClr val="FFFFFF"/>
                </a:solidFill>
                <a:latin typeface="Montserrat"/>
                <a:ea typeface="Montserrat"/>
                <a:cs typeface="Montserrat"/>
                <a:sym typeface="Montserrat"/>
              </a:rPr>
              <a:t>05</a:t>
            </a:r>
          </a:p>
        </p:txBody>
      </p:sp>
      <p:sp>
        <p:nvSpPr>
          <p:cNvPr name="TextBox 18" id="18"/>
          <p:cNvSpPr txBox="true"/>
          <p:nvPr/>
        </p:nvSpPr>
        <p:spPr>
          <a:xfrm rot="0">
            <a:off x="11026035" y="808455"/>
            <a:ext cx="410788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Hàm Aggregation functions</a:t>
            </a:r>
          </a:p>
        </p:txBody>
      </p:sp>
      <p:sp>
        <p:nvSpPr>
          <p:cNvPr name="TextBox 19" id="19"/>
          <p:cNvSpPr txBox="true"/>
          <p:nvPr/>
        </p:nvSpPr>
        <p:spPr>
          <a:xfrm rot="0">
            <a:off x="11026035" y="2526336"/>
            <a:ext cx="290197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Counting functions</a:t>
            </a:r>
          </a:p>
        </p:txBody>
      </p:sp>
      <p:sp>
        <p:nvSpPr>
          <p:cNvPr name="TextBox 20" id="20"/>
          <p:cNvSpPr txBox="true"/>
          <p:nvPr/>
        </p:nvSpPr>
        <p:spPr>
          <a:xfrm rot="0">
            <a:off x="11026035" y="4244218"/>
            <a:ext cx="290197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Logical functions </a:t>
            </a:r>
          </a:p>
        </p:txBody>
      </p:sp>
      <p:sp>
        <p:nvSpPr>
          <p:cNvPr name="TextBox 21" id="21"/>
          <p:cNvSpPr txBox="true"/>
          <p:nvPr/>
        </p:nvSpPr>
        <p:spPr>
          <a:xfrm rot="0">
            <a:off x="11026035" y="5962100"/>
            <a:ext cx="290197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Text functions</a:t>
            </a:r>
          </a:p>
        </p:txBody>
      </p:sp>
      <p:sp>
        <p:nvSpPr>
          <p:cNvPr name="TextBox 22" id="22"/>
          <p:cNvSpPr txBox="true"/>
          <p:nvPr/>
        </p:nvSpPr>
        <p:spPr>
          <a:xfrm rot="0">
            <a:off x="11026035" y="7679982"/>
            <a:ext cx="290197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Date functions </a:t>
            </a:r>
          </a:p>
        </p:txBody>
      </p:sp>
      <p:sp>
        <p:nvSpPr>
          <p:cNvPr name="TextBox 23" id="23"/>
          <p:cNvSpPr txBox="true"/>
          <p:nvPr/>
        </p:nvSpPr>
        <p:spPr>
          <a:xfrm rot="0">
            <a:off x="11026035" y="1277933"/>
            <a:ext cx="6328044" cy="692150"/>
          </a:xfrm>
          <a:prstGeom prst="rect">
            <a:avLst/>
          </a:prstGeom>
        </p:spPr>
        <p:txBody>
          <a:bodyPr anchor="t" rtlCol="false" tIns="0" lIns="0" bIns="0" rIns="0">
            <a:spAutoFit/>
          </a:bodyPr>
          <a:lstStyle/>
          <a:p>
            <a:pPr algn="just">
              <a:lnSpc>
                <a:spcPts val="2800"/>
              </a:lnSpc>
            </a:pPr>
            <a:r>
              <a:rPr lang="en-US" sz="2000">
                <a:solidFill>
                  <a:srgbClr val="000000"/>
                </a:solidFill>
                <a:latin typeface="Montserrat"/>
                <a:ea typeface="Montserrat"/>
                <a:cs typeface="Montserrat"/>
                <a:sym typeface="Montserrat"/>
              </a:rPr>
              <a:t>Cho phép thực hiện các phép tính toán cho các hàng trong một cột hoặc các giá trị trong bảng.</a:t>
            </a:r>
          </a:p>
        </p:txBody>
      </p:sp>
      <p:sp>
        <p:nvSpPr>
          <p:cNvPr name="TextBox 24" id="24"/>
          <p:cNvSpPr txBox="true"/>
          <p:nvPr/>
        </p:nvSpPr>
        <p:spPr>
          <a:xfrm rot="0">
            <a:off x="11026035" y="2851375"/>
            <a:ext cx="6328044" cy="1044575"/>
          </a:xfrm>
          <a:prstGeom prst="rect">
            <a:avLst/>
          </a:prstGeom>
        </p:spPr>
        <p:txBody>
          <a:bodyPr anchor="t" rtlCol="false" tIns="0" lIns="0" bIns="0" rIns="0">
            <a:spAutoFit/>
          </a:bodyPr>
          <a:lstStyle/>
          <a:p>
            <a:pPr algn="just">
              <a:lnSpc>
                <a:spcPts val="2800"/>
              </a:lnSpc>
            </a:pPr>
            <a:r>
              <a:rPr lang="en-US" sz="2000">
                <a:solidFill>
                  <a:srgbClr val="000000"/>
                </a:solidFill>
                <a:latin typeface="Montserrat"/>
                <a:ea typeface="Montserrat"/>
                <a:cs typeface="Montserrat"/>
                <a:sym typeface="Montserrat"/>
              </a:rPr>
              <a:t>Counting functions được sử dụng để đếm giá trị trong cột hoặc bảng.</a:t>
            </a:r>
          </a:p>
          <a:p>
            <a:pPr algn="just">
              <a:lnSpc>
                <a:spcPts val="2800"/>
              </a:lnSpc>
            </a:pPr>
          </a:p>
        </p:txBody>
      </p:sp>
      <p:sp>
        <p:nvSpPr>
          <p:cNvPr name="TextBox 25" id="25"/>
          <p:cNvSpPr txBox="true"/>
          <p:nvPr/>
        </p:nvSpPr>
        <p:spPr>
          <a:xfrm rot="0">
            <a:off x="11026035" y="4545843"/>
            <a:ext cx="6328044" cy="1397000"/>
          </a:xfrm>
          <a:prstGeom prst="rect">
            <a:avLst/>
          </a:prstGeom>
        </p:spPr>
        <p:txBody>
          <a:bodyPr anchor="t" rtlCol="false" tIns="0" lIns="0" bIns="0" rIns="0">
            <a:spAutoFit/>
          </a:bodyPr>
          <a:lstStyle/>
          <a:p>
            <a:pPr algn="just">
              <a:lnSpc>
                <a:spcPts val="2800"/>
              </a:lnSpc>
            </a:pPr>
            <a:r>
              <a:rPr lang="en-US" sz="2000">
                <a:solidFill>
                  <a:srgbClr val="000000"/>
                </a:solidFill>
                <a:latin typeface="Montserrat"/>
                <a:ea typeface="Montserrat"/>
                <a:cs typeface="Montserrat"/>
                <a:sym typeface="Montserrat"/>
              </a:rPr>
              <a:t>Logical functions được sử dụng để kiểm tra các điều kiện và trả về kết quả True, False hoặc một giá trị khác. </a:t>
            </a:r>
          </a:p>
          <a:p>
            <a:pPr algn="just">
              <a:lnSpc>
                <a:spcPts val="2800"/>
              </a:lnSpc>
            </a:pPr>
          </a:p>
        </p:txBody>
      </p:sp>
      <p:sp>
        <p:nvSpPr>
          <p:cNvPr name="TextBox 26" id="26"/>
          <p:cNvSpPr txBox="true"/>
          <p:nvPr/>
        </p:nvSpPr>
        <p:spPr>
          <a:xfrm rot="0">
            <a:off x="11026035" y="6406933"/>
            <a:ext cx="6328044" cy="1044575"/>
          </a:xfrm>
          <a:prstGeom prst="rect">
            <a:avLst/>
          </a:prstGeom>
        </p:spPr>
        <p:txBody>
          <a:bodyPr anchor="t" rtlCol="false" tIns="0" lIns="0" bIns="0" rIns="0">
            <a:spAutoFit/>
          </a:bodyPr>
          <a:lstStyle/>
          <a:p>
            <a:pPr algn="just">
              <a:lnSpc>
                <a:spcPts val="2800"/>
              </a:lnSpc>
            </a:pPr>
            <a:r>
              <a:rPr lang="en-US" sz="2000">
                <a:solidFill>
                  <a:srgbClr val="000000"/>
                </a:solidFill>
                <a:latin typeface="Montserrat"/>
                <a:ea typeface="Montserrat"/>
                <a:cs typeface="Montserrat"/>
                <a:sym typeface="Montserrat"/>
              </a:rPr>
              <a:t>Text functions sử dụng để xử lý các giá trị dạng chuỗi.</a:t>
            </a:r>
          </a:p>
          <a:p>
            <a:pPr algn="just">
              <a:lnSpc>
                <a:spcPts val="2800"/>
              </a:lnSpc>
            </a:pPr>
          </a:p>
        </p:txBody>
      </p:sp>
      <p:sp>
        <p:nvSpPr>
          <p:cNvPr name="TextBox 27" id="27"/>
          <p:cNvSpPr txBox="true"/>
          <p:nvPr/>
        </p:nvSpPr>
        <p:spPr>
          <a:xfrm rot="0">
            <a:off x="11026035" y="8089900"/>
            <a:ext cx="6328044" cy="692150"/>
          </a:xfrm>
          <a:prstGeom prst="rect">
            <a:avLst/>
          </a:prstGeom>
        </p:spPr>
        <p:txBody>
          <a:bodyPr anchor="t" rtlCol="false" tIns="0" lIns="0" bIns="0" rIns="0">
            <a:spAutoFit/>
          </a:bodyPr>
          <a:lstStyle/>
          <a:p>
            <a:pPr algn="just">
              <a:lnSpc>
                <a:spcPts val="2800"/>
              </a:lnSpc>
            </a:pPr>
            <a:r>
              <a:rPr lang="en-US" sz="2000">
                <a:solidFill>
                  <a:srgbClr val="000000"/>
                </a:solidFill>
                <a:latin typeface="Montserrat"/>
                <a:ea typeface="Montserrat"/>
                <a:cs typeface="Montserrat"/>
                <a:sym typeface="Montserrat"/>
              </a:rPr>
              <a:t>Date functions xử lý các dữ liệu ngày tháng.</a:t>
            </a:r>
          </a:p>
          <a:p>
            <a:pPr algn="just">
              <a:lnSpc>
                <a:spcPts val="2800"/>
              </a:lnSpc>
            </a:pPr>
          </a:p>
        </p:txBody>
      </p:sp>
      <p:grpSp>
        <p:nvGrpSpPr>
          <p:cNvPr name="Group 28" id="28"/>
          <p:cNvGrpSpPr/>
          <p:nvPr/>
        </p:nvGrpSpPr>
        <p:grpSpPr>
          <a:xfrm rot="0">
            <a:off x="0" y="9675834"/>
            <a:ext cx="18288000" cy="611166"/>
            <a:chOff x="0" y="0"/>
            <a:chExt cx="6671512" cy="222955"/>
          </a:xfrm>
        </p:grpSpPr>
        <p:sp>
          <p:nvSpPr>
            <p:cNvPr name="Freeform 29" id="29"/>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FECB00">
                <a:alpha val="51765"/>
              </a:srgbClr>
            </a:solidFill>
          </p:spPr>
        </p:sp>
      </p:grpSp>
      <p:grpSp>
        <p:nvGrpSpPr>
          <p:cNvPr name="Group 30" id="30"/>
          <p:cNvGrpSpPr/>
          <p:nvPr/>
        </p:nvGrpSpPr>
        <p:grpSpPr>
          <a:xfrm rot="0">
            <a:off x="0" y="9675834"/>
            <a:ext cx="9872106" cy="611166"/>
            <a:chOff x="0" y="0"/>
            <a:chExt cx="3601371" cy="222955"/>
          </a:xfrm>
        </p:grpSpPr>
        <p:sp>
          <p:nvSpPr>
            <p:cNvPr name="Freeform 31" id="31"/>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FECB00">
                <a:alpha val="51765"/>
              </a:srgbClr>
            </a:solidFill>
          </p:spPr>
        </p:sp>
      </p:grpSp>
      <p:sp>
        <p:nvSpPr>
          <p:cNvPr name="TextBox 32" id="32"/>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20</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530775" y="1282016"/>
            <a:ext cx="8248439" cy="7149210"/>
          </a:xfrm>
          <a:prstGeom prst="rect">
            <a:avLst/>
          </a:prstGeom>
        </p:spPr>
        <p:txBody>
          <a:bodyPr anchor="t" rtlCol="false" tIns="0" lIns="0" bIns="0" rIns="0">
            <a:spAutoFit/>
          </a:bodyPr>
          <a:lstStyle/>
          <a:p>
            <a:pPr algn="ctr">
              <a:lnSpc>
                <a:spcPts val="58499"/>
              </a:lnSpc>
            </a:pPr>
            <a:r>
              <a:rPr lang="en-US" sz="41785">
                <a:solidFill>
                  <a:srgbClr val="012F71"/>
                </a:solidFill>
                <a:latin typeface="Poppins Bold"/>
                <a:ea typeface="Poppins Bold"/>
                <a:cs typeface="Poppins Bold"/>
                <a:sym typeface="Poppins Bold"/>
              </a:rPr>
              <a:t>04</a:t>
            </a:r>
          </a:p>
        </p:txBody>
      </p:sp>
      <p:grpSp>
        <p:nvGrpSpPr>
          <p:cNvPr name="Group 3" id="3"/>
          <p:cNvGrpSpPr/>
          <p:nvPr/>
        </p:nvGrpSpPr>
        <p:grpSpPr>
          <a:xfrm rot="0">
            <a:off x="0" y="0"/>
            <a:ext cx="9144000" cy="10503817"/>
            <a:chOff x="0" y="0"/>
            <a:chExt cx="1666119" cy="1913890"/>
          </a:xfrm>
        </p:grpSpPr>
        <p:sp>
          <p:nvSpPr>
            <p:cNvPr name="Freeform 4" id="4"/>
            <p:cNvSpPr/>
            <p:nvPr/>
          </p:nvSpPr>
          <p:spPr>
            <a:xfrm flipH="false" flipV="false" rot="0">
              <a:off x="0" y="0"/>
              <a:ext cx="1666119" cy="1913890"/>
            </a:xfrm>
            <a:custGeom>
              <a:avLst/>
              <a:gdLst/>
              <a:ahLst/>
              <a:cxnLst/>
              <a:rect r="r" b="b" t="t" l="l"/>
              <a:pathLst>
                <a:path h="1913890" w="1666119">
                  <a:moveTo>
                    <a:pt x="1541659" y="1913890"/>
                  </a:moveTo>
                  <a:lnTo>
                    <a:pt x="124460" y="1913890"/>
                  </a:lnTo>
                  <a:cubicBezTo>
                    <a:pt x="55880" y="1913890"/>
                    <a:pt x="0" y="1858010"/>
                    <a:pt x="0" y="1789430"/>
                  </a:cubicBezTo>
                  <a:lnTo>
                    <a:pt x="0" y="124460"/>
                  </a:lnTo>
                  <a:cubicBezTo>
                    <a:pt x="0" y="55880"/>
                    <a:pt x="55880" y="0"/>
                    <a:pt x="124460" y="0"/>
                  </a:cubicBezTo>
                  <a:lnTo>
                    <a:pt x="1541659" y="0"/>
                  </a:lnTo>
                  <a:cubicBezTo>
                    <a:pt x="1610239" y="0"/>
                    <a:pt x="1666119" y="55880"/>
                    <a:pt x="1666119" y="124460"/>
                  </a:cubicBezTo>
                  <a:lnTo>
                    <a:pt x="1666119" y="1789430"/>
                  </a:lnTo>
                  <a:cubicBezTo>
                    <a:pt x="1666119" y="1858010"/>
                    <a:pt x="1610239" y="1913890"/>
                    <a:pt x="1541659" y="1913890"/>
                  </a:cubicBezTo>
                  <a:close/>
                </a:path>
              </a:pathLst>
            </a:custGeom>
            <a:solidFill>
              <a:srgbClr val="EAC00D"/>
            </a:solidFill>
          </p:spPr>
        </p:sp>
      </p:grpSp>
      <p:grpSp>
        <p:nvGrpSpPr>
          <p:cNvPr name="Group 5" id="5"/>
          <p:cNvGrpSpPr/>
          <p:nvPr/>
        </p:nvGrpSpPr>
        <p:grpSpPr>
          <a:xfrm rot="0">
            <a:off x="10539473" y="0"/>
            <a:ext cx="885763" cy="1078585"/>
            <a:chOff x="0" y="0"/>
            <a:chExt cx="2771140" cy="3374390"/>
          </a:xfrm>
        </p:grpSpPr>
        <p:sp>
          <p:nvSpPr>
            <p:cNvPr name="Freeform 6" id="6"/>
            <p:cNvSpPr/>
            <p:nvPr/>
          </p:nvSpPr>
          <p:spPr>
            <a:xfrm flipH="false" flipV="false" rot="0">
              <a:off x="0" y="0"/>
              <a:ext cx="2771140" cy="3374390"/>
            </a:xfrm>
            <a:custGeom>
              <a:avLst/>
              <a:gdLst/>
              <a:ahLst/>
              <a:cxnLst/>
              <a:rect r="r" b="b" t="t" l="l"/>
              <a:pathLst>
                <a:path h="3374390" w="2771140">
                  <a:moveTo>
                    <a:pt x="0" y="0"/>
                  </a:moveTo>
                  <a:lnTo>
                    <a:pt x="0" y="2471420"/>
                  </a:lnTo>
                  <a:lnTo>
                    <a:pt x="1384300" y="3374390"/>
                  </a:lnTo>
                  <a:lnTo>
                    <a:pt x="2771140" y="2471420"/>
                  </a:lnTo>
                  <a:lnTo>
                    <a:pt x="2771140" y="0"/>
                  </a:lnTo>
                  <a:close/>
                </a:path>
              </a:pathLst>
            </a:custGeom>
            <a:solidFill>
              <a:srgbClr val="014A74"/>
            </a:solidFill>
          </p:spPr>
        </p:sp>
      </p:grpSp>
      <p:grpSp>
        <p:nvGrpSpPr>
          <p:cNvPr name="Group 7" id="7"/>
          <p:cNvGrpSpPr/>
          <p:nvPr/>
        </p:nvGrpSpPr>
        <p:grpSpPr>
          <a:xfrm rot="0">
            <a:off x="9605786" y="1202700"/>
            <a:ext cx="8098417" cy="8098417"/>
            <a:chOff x="0" y="0"/>
            <a:chExt cx="1913890" cy="1913890"/>
          </a:xfrm>
        </p:grpSpPr>
        <p:sp>
          <p:nvSpPr>
            <p:cNvPr name="Freeform 8" id="8"/>
            <p:cNvSpPr/>
            <p:nvPr/>
          </p:nvSpPr>
          <p:spPr>
            <a:xfrm flipH="false" flipV="false" rot="0">
              <a:off x="0" y="0"/>
              <a:ext cx="1913890" cy="1913890"/>
            </a:xfrm>
            <a:custGeom>
              <a:avLst/>
              <a:gdLst/>
              <a:ahLst/>
              <a:cxnLst/>
              <a:rect r="r" b="b" t="t" l="l"/>
              <a:pathLst>
                <a:path h="1913890" w="1913890">
                  <a:moveTo>
                    <a:pt x="1789430" y="59690"/>
                  </a:moveTo>
                  <a:cubicBezTo>
                    <a:pt x="1824990" y="59690"/>
                    <a:pt x="1854200" y="88900"/>
                    <a:pt x="1854200" y="124460"/>
                  </a:cubicBezTo>
                  <a:lnTo>
                    <a:pt x="1854200" y="1789430"/>
                  </a:lnTo>
                  <a:cubicBezTo>
                    <a:pt x="1854200" y="1824990"/>
                    <a:pt x="1824990" y="1854200"/>
                    <a:pt x="1789430" y="1854200"/>
                  </a:cubicBezTo>
                  <a:lnTo>
                    <a:pt x="124460" y="1854200"/>
                  </a:lnTo>
                  <a:cubicBezTo>
                    <a:pt x="88900" y="1854200"/>
                    <a:pt x="59690" y="1824990"/>
                    <a:pt x="59690" y="1789430"/>
                  </a:cubicBezTo>
                  <a:lnTo>
                    <a:pt x="59690" y="124460"/>
                  </a:lnTo>
                  <a:cubicBezTo>
                    <a:pt x="59690" y="88900"/>
                    <a:pt x="88900" y="59690"/>
                    <a:pt x="124460" y="59690"/>
                  </a:cubicBezTo>
                  <a:lnTo>
                    <a:pt x="1789430" y="59690"/>
                  </a:lnTo>
                  <a:moveTo>
                    <a:pt x="1789430" y="0"/>
                  </a:moveTo>
                  <a:lnTo>
                    <a:pt x="124460" y="0"/>
                  </a:lnTo>
                  <a:cubicBezTo>
                    <a:pt x="55880" y="0"/>
                    <a:pt x="0" y="55880"/>
                    <a:pt x="0" y="124460"/>
                  </a:cubicBezTo>
                  <a:lnTo>
                    <a:pt x="0" y="1789430"/>
                  </a:lnTo>
                  <a:cubicBezTo>
                    <a:pt x="0" y="1858010"/>
                    <a:pt x="55880" y="1913890"/>
                    <a:pt x="124460" y="1913890"/>
                  </a:cubicBezTo>
                  <a:lnTo>
                    <a:pt x="1789430" y="1913890"/>
                  </a:lnTo>
                  <a:cubicBezTo>
                    <a:pt x="1858010" y="1913890"/>
                    <a:pt x="1913890" y="1858010"/>
                    <a:pt x="1913890" y="1789430"/>
                  </a:cubicBezTo>
                  <a:lnTo>
                    <a:pt x="1913890" y="124460"/>
                  </a:lnTo>
                  <a:cubicBezTo>
                    <a:pt x="1913890" y="55880"/>
                    <a:pt x="1858010" y="0"/>
                    <a:pt x="1789430" y="0"/>
                  </a:cubicBezTo>
                  <a:close/>
                </a:path>
              </a:pathLst>
            </a:custGeom>
            <a:solidFill>
              <a:srgbClr val="5271FF"/>
            </a:solidFill>
          </p:spPr>
        </p:sp>
      </p:grpSp>
      <p:grpSp>
        <p:nvGrpSpPr>
          <p:cNvPr name="Group 9" id="9"/>
          <p:cNvGrpSpPr/>
          <p:nvPr/>
        </p:nvGrpSpPr>
        <p:grpSpPr>
          <a:xfrm rot="0">
            <a:off x="0" y="9675834"/>
            <a:ext cx="18288000" cy="611166"/>
            <a:chOff x="0" y="0"/>
            <a:chExt cx="6671512" cy="222955"/>
          </a:xfrm>
        </p:grpSpPr>
        <p:sp>
          <p:nvSpPr>
            <p:cNvPr name="Freeform 10" id="10"/>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5271FF">
                <a:alpha val="51765"/>
              </a:srgbClr>
            </a:solidFill>
          </p:spPr>
        </p:sp>
      </p:grpSp>
      <p:grpSp>
        <p:nvGrpSpPr>
          <p:cNvPr name="Group 11" id="11"/>
          <p:cNvGrpSpPr/>
          <p:nvPr/>
        </p:nvGrpSpPr>
        <p:grpSpPr>
          <a:xfrm rot="0">
            <a:off x="0" y="9675834"/>
            <a:ext cx="8837375" cy="611166"/>
            <a:chOff x="0" y="0"/>
            <a:chExt cx="3223898" cy="222955"/>
          </a:xfrm>
        </p:grpSpPr>
        <p:sp>
          <p:nvSpPr>
            <p:cNvPr name="Freeform 12" id="12"/>
            <p:cNvSpPr/>
            <p:nvPr/>
          </p:nvSpPr>
          <p:spPr>
            <a:xfrm flipH="false" flipV="false" rot="0">
              <a:off x="0" y="0"/>
              <a:ext cx="3223898" cy="222955"/>
            </a:xfrm>
            <a:custGeom>
              <a:avLst/>
              <a:gdLst/>
              <a:ahLst/>
              <a:cxnLst/>
              <a:rect r="r" b="b" t="t" l="l"/>
              <a:pathLst>
                <a:path h="222955" w="3223898">
                  <a:moveTo>
                    <a:pt x="0" y="0"/>
                  </a:moveTo>
                  <a:lnTo>
                    <a:pt x="3223898" y="0"/>
                  </a:lnTo>
                  <a:lnTo>
                    <a:pt x="3223898" y="222955"/>
                  </a:lnTo>
                  <a:lnTo>
                    <a:pt x="0" y="222955"/>
                  </a:lnTo>
                  <a:close/>
                </a:path>
              </a:pathLst>
            </a:custGeom>
            <a:solidFill>
              <a:srgbClr val="5271FF">
                <a:alpha val="51765"/>
              </a:srgbClr>
            </a:solidFill>
          </p:spPr>
        </p:sp>
      </p:grpSp>
      <p:sp>
        <p:nvSpPr>
          <p:cNvPr name="Freeform 13" id="13">
            <a:hlinkClick r:id="rId4" tooltip="https://studenthcmusedu-my.sharepoint.com/:v:/g/personal/20127189_student_hcmus_edu_vn/EUaZ8YnPXhhPu8sJqSK37c0BRX3mPEapJbj2lMksqQSVHw?nav=eyJyZWZlcnJhbEluZm8iOnsicmVmZXJyYWxBcHAiOiJPbmVEcml2ZUZvckJ1c2luZXNzIiwicmVmZXJyYWxBcHBQbGF0Zm9ybSI6IldlYiIsInJlZmVycmFsTW9kZSI6InZpZXciLCJyZWZlcnJhbFZpZXciOiJNeUZpbGVzTGlua0NvcHkifX0&amp;e=7RKqRn"/>
          </p:cNvPr>
          <p:cNvSpPr/>
          <p:nvPr/>
        </p:nvSpPr>
        <p:spPr>
          <a:xfrm flipH="false" flipV="false" rot="0">
            <a:off x="16180039" y="7739364"/>
            <a:ext cx="1079261" cy="1079261"/>
          </a:xfrm>
          <a:custGeom>
            <a:avLst/>
            <a:gdLst/>
            <a:ahLst/>
            <a:cxnLst/>
            <a:rect r="r" b="b" t="t" l="l"/>
            <a:pathLst>
              <a:path h="1079261" w="1079261">
                <a:moveTo>
                  <a:pt x="0" y="0"/>
                </a:moveTo>
                <a:lnTo>
                  <a:pt x="1079261" y="0"/>
                </a:lnTo>
                <a:lnTo>
                  <a:pt x="1079261" y="1079261"/>
                </a:lnTo>
                <a:lnTo>
                  <a:pt x="0" y="107926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4" id="14"/>
          <p:cNvSpPr txBox="true"/>
          <p:nvPr/>
        </p:nvSpPr>
        <p:spPr>
          <a:xfrm rot="0">
            <a:off x="1224834" y="4000500"/>
            <a:ext cx="6694332" cy="2057400"/>
          </a:xfrm>
          <a:prstGeom prst="rect">
            <a:avLst/>
          </a:prstGeom>
        </p:spPr>
        <p:txBody>
          <a:bodyPr anchor="t" rtlCol="false" tIns="0" lIns="0" bIns="0" rIns="0">
            <a:spAutoFit/>
          </a:bodyPr>
          <a:lstStyle/>
          <a:p>
            <a:pPr algn="ctr">
              <a:lnSpc>
                <a:spcPts val="16800"/>
              </a:lnSpc>
            </a:pPr>
            <a:r>
              <a:rPr lang="en-US" sz="12000">
                <a:solidFill>
                  <a:srgbClr val="012F71"/>
                </a:solidFill>
                <a:latin typeface="Montserrat Extra-Bold"/>
                <a:ea typeface="Montserrat Extra-Bold"/>
                <a:cs typeface="Montserrat Extra-Bold"/>
                <a:sym typeface="Montserrat Extra-Bold"/>
              </a:rPr>
              <a:t>DEMO</a:t>
            </a:r>
          </a:p>
        </p:txBody>
      </p:sp>
      <p:sp>
        <p:nvSpPr>
          <p:cNvPr name="TextBox 15" id="15"/>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21</a:t>
            </a:r>
          </a:p>
        </p:txBody>
      </p:sp>
    </p:spTree>
  </p:cSld>
  <p:clrMapOvr>
    <a:masterClrMapping/>
  </p:clrMapOvr>
</p:sld>
</file>

<file path=ppt/slides/slide2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798418" y="0"/>
            <a:ext cx="885763" cy="1078585"/>
            <a:chOff x="0" y="0"/>
            <a:chExt cx="2771140" cy="3374390"/>
          </a:xfrm>
        </p:grpSpPr>
        <p:sp>
          <p:nvSpPr>
            <p:cNvPr name="Freeform 3" id="3"/>
            <p:cNvSpPr/>
            <p:nvPr/>
          </p:nvSpPr>
          <p:spPr>
            <a:xfrm flipH="false" flipV="false" rot="0">
              <a:off x="0" y="0"/>
              <a:ext cx="2771140" cy="3374390"/>
            </a:xfrm>
            <a:custGeom>
              <a:avLst/>
              <a:gdLst/>
              <a:ahLst/>
              <a:cxnLst/>
              <a:rect r="r" b="b" t="t" l="l"/>
              <a:pathLst>
                <a:path h="3374390" w="2771140">
                  <a:moveTo>
                    <a:pt x="0" y="0"/>
                  </a:moveTo>
                  <a:lnTo>
                    <a:pt x="0" y="2471420"/>
                  </a:lnTo>
                  <a:lnTo>
                    <a:pt x="1384300" y="3374390"/>
                  </a:lnTo>
                  <a:lnTo>
                    <a:pt x="2771140" y="2471420"/>
                  </a:lnTo>
                  <a:lnTo>
                    <a:pt x="2771140" y="0"/>
                  </a:lnTo>
                  <a:close/>
                </a:path>
              </a:pathLst>
            </a:custGeom>
            <a:solidFill>
              <a:srgbClr val="014A74"/>
            </a:solidFill>
          </p:spPr>
        </p:sp>
      </p:grpSp>
      <p:sp>
        <p:nvSpPr>
          <p:cNvPr name="TextBox 4" id="4"/>
          <p:cNvSpPr txBox="true"/>
          <p:nvPr/>
        </p:nvSpPr>
        <p:spPr>
          <a:xfrm rot="0">
            <a:off x="1444028" y="1320898"/>
            <a:ext cx="9853433" cy="1177236"/>
          </a:xfrm>
          <a:prstGeom prst="rect">
            <a:avLst/>
          </a:prstGeom>
        </p:spPr>
        <p:txBody>
          <a:bodyPr anchor="t" rtlCol="false" tIns="0" lIns="0" bIns="0" rIns="0">
            <a:spAutoFit/>
          </a:bodyPr>
          <a:lstStyle/>
          <a:p>
            <a:pPr algn="l">
              <a:lnSpc>
                <a:spcPts val="9663"/>
              </a:lnSpc>
            </a:pPr>
            <a:r>
              <a:rPr lang="en-US" sz="6902" b="true">
                <a:solidFill>
                  <a:srgbClr val="012F71"/>
                </a:solidFill>
                <a:latin typeface="Montserrat Extra-Bold Bold"/>
                <a:ea typeface="Montserrat Extra-Bold Bold"/>
                <a:cs typeface="Montserrat Extra-Bold Bold"/>
                <a:sym typeface="Montserrat Extra-Bold Bold"/>
              </a:rPr>
              <a:t>Nguồn tham khảo</a:t>
            </a:r>
          </a:p>
        </p:txBody>
      </p:sp>
      <p:sp>
        <p:nvSpPr>
          <p:cNvPr name="TextBox 5" id="5"/>
          <p:cNvSpPr txBox="true"/>
          <p:nvPr/>
        </p:nvSpPr>
        <p:spPr>
          <a:xfrm rot="0">
            <a:off x="1028700" y="7316717"/>
            <a:ext cx="3538969" cy="744684"/>
          </a:xfrm>
          <a:prstGeom prst="rect">
            <a:avLst/>
          </a:prstGeom>
        </p:spPr>
        <p:txBody>
          <a:bodyPr anchor="t" rtlCol="false" tIns="0" lIns="0" bIns="0" rIns="0">
            <a:spAutoFit/>
          </a:bodyPr>
          <a:lstStyle/>
          <a:p>
            <a:pPr algn="l">
              <a:lnSpc>
                <a:spcPts val="3054"/>
              </a:lnSpc>
            </a:pPr>
            <a:r>
              <a:rPr lang="en-US" sz="2181">
                <a:solidFill>
                  <a:srgbClr val="FFFFFF"/>
                </a:solidFill>
                <a:latin typeface="Poppins Medium"/>
                <a:ea typeface="Poppins Medium"/>
                <a:cs typeface="Poppins Medium"/>
                <a:sym typeface="Poppins Medium"/>
              </a:rPr>
              <a:t>Fauget Marketing Presentation</a:t>
            </a:r>
          </a:p>
        </p:txBody>
      </p:sp>
      <p:sp>
        <p:nvSpPr>
          <p:cNvPr name="TextBox 6" id="6"/>
          <p:cNvSpPr txBox="true"/>
          <p:nvPr/>
        </p:nvSpPr>
        <p:spPr>
          <a:xfrm rot="0">
            <a:off x="5556976" y="7344425"/>
            <a:ext cx="1627537" cy="363684"/>
          </a:xfrm>
          <a:prstGeom prst="rect">
            <a:avLst/>
          </a:prstGeom>
        </p:spPr>
        <p:txBody>
          <a:bodyPr anchor="t" rtlCol="false" tIns="0" lIns="0" bIns="0" rIns="0">
            <a:spAutoFit/>
          </a:bodyPr>
          <a:lstStyle/>
          <a:p>
            <a:pPr algn="l">
              <a:lnSpc>
                <a:spcPts val="3054"/>
              </a:lnSpc>
            </a:pPr>
            <a:r>
              <a:rPr lang="en-US" sz="2181">
                <a:solidFill>
                  <a:srgbClr val="FFFFFF"/>
                </a:solidFill>
                <a:latin typeface="Poppins Medium"/>
                <a:ea typeface="Poppins Medium"/>
                <a:cs typeface="Poppins Medium"/>
                <a:sym typeface="Poppins Medium"/>
              </a:rPr>
              <a:t>Pages</a:t>
            </a:r>
          </a:p>
        </p:txBody>
      </p:sp>
      <p:sp>
        <p:nvSpPr>
          <p:cNvPr name="TextBox 7" id="7"/>
          <p:cNvSpPr txBox="true"/>
          <p:nvPr/>
        </p:nvSpPr>
        <p:spPr>
          <a:xfrm rot="0">
            <a:off x="8493351" y="7344425"/>
            <a:ext cx="2168950" cy="363684"/>
          </a:xfrm>
          <a:prstGeom prst="rect">
            <a:avLst/>
          </a:prstGeom>
        </p:spPr>
        <p:txBody>
          <a:bodyPr anchor="t" rtlCol="false" tIns="0" lIns="0" bIns="0" rIns="0">
            <a:spAutoFit/>
          </a:bodyPr>
          <a:lstStyle/>
          <a:p>
            <a:pPr algn="l">
              <a:lnSpc>
                <a:spcPts val="3054"/>
              </a:lnSpc>
            </a:pPr>
            <a:r>
              <a:rPr lang="en-US" sz="2181">
                <a:solidFill>
                  <a:srgbClr val="FFFFFF"/>
                </a:solidFill>
                <a:latin typeface="Poppins Medium"/>
                <a:ea typeface="Poppins Medium"/>
                <a:cs typeface="Poppins Medium"/>
                <a:sym typeface="Poppins Medium"/>
              </a:rPr>
              <a:t>Social Media</a:t>
            </a:r>
          </a:p>
        </p:txBody>
      </p:sp>
      <p:sp>
        <p:nvSpPr>
          <p:cNvPr name="TextBox 8" id="8"/>
          <p:cNvSpPr txBox="true"/>
          <p:nvPr/>
        </p:nvSpPr>
        <p:spPr>
          <a:xfrm rot="0">
            <a:off x="1028700" y="8418405"/>
            <a:ext cx="2920246" cy="297173"/>
          </a:xfrm>
          <a:prstGeom prst="rect">
            <a:avLst/>
          </a:prstGeom>
        </p:spPr>
        <p:txBody>
          <a:bodyPr anchor="t" rtlCol="false" tIns="0" lIns="0" bIns="0" rIns="0">
            <a:spAutoFit/>
          </a:bodyPr>
          <a:lstStyle/>
          <a:p>
            <a:pPr algn="l">
              <a:lnSpc>
                <a:spcPts val="2520"/>
              </a:lnSpc>
            </a:pPr>
            <a:r>
              <a:rPr lang="en-US" sz="1800">
                <a:solidFill>
                  <a:srgbClr val="FFFFFF"/>
                </a:solidFill>
                <a:latin typeface="Poppins Medium"/>
                <a:ea typeface="Poppins Medium"/>
                <a:cs typeface="Poppins Medium"/>
                <a:sym typeface="Poppins Medium"/>
              </a:rPr>
              <a:t>Learn, Build, Release</a:t>
            </a:r>
          </a:p>
        </p:txBody>
      </p:sp>
      <p:sp>
        <p:nvSpPr>
          <p:cNvPr name="TextBox 9" id="9"/>
          <p:cNvSpPr txBox="true"/>
          <p:nvPr/>
        </p:nvSpPr>
        <p:spPr>
          <a:xfrm rot="0">
            <a:off x="5556976" y="7921160"/>
            <a:ext cx="1160925" cy="297173"/>
          </a:xfrm>
          <a:prstGeom prst="rect">
            <a:avLst/>
          </a:prstGeom>
        </p:spPr>
        <p:txBody>
          <a:bodyPr anchor="t" rtlCol="false" tIns="0" lIns="0" bIns="0" rIns="0">
            <a:spAutoFit/>
          </a:bodyPr>
          <a:lstStyle/>
          <a:p>
            <a:pPr algn="l">
              <a:lnSpc>
                <a:spcPts val="2520"/>
              </a:lnSpc>
            </a:pPr>
            <a:r>
              <a:rPr lang="en-US" sz="1800">
                <a:solidFill>
                  <a:srgbClr val="FFFFFF"/>
                </a:solidFill>
                <a:latin typeface="Poppins Medium"/>
                <a:ea typeface="Poppins Medium"/>
                <a:cs typeface="Poppins Medium"/>
                <a:sym typeface="Poppins Medium"/>
              </a:rPr>
              <a:t>Test</a:t>
            </a:r>
          </a:p>
        </p:txBody>
      </p:sp>
      <p:sp>
        <p:nvSpPr>
          <p:cNvPr name="TextBox 10" id="10"/>
          <p:cNvSpPr txBox="true"/>
          <p:nvPr/>
        </p:nvSpPr>
        <p:spPr>
          <a:xfrm rot="0">
            <a:off x="5583465" y="8368188"/>
            <a:ext cx="1160925" cy="297173"/>
          </a:xfrm>
          <a:prstGeom prst="rect">
            <a:avLst/>
          </a:prstGeom>
        </p:spPr>
        <p:txBody>
          <a:bodyPr anchor="t" rtlCol="false" tIns="0" lIns="0" bIns="0" rIns="0">
            <a:spAutoFit/>
          </a:bodyPr>
          <a:lstStyle/>
          <a:p>
            <a:pPr algn="l">
              <a:lnSpc>
                <a:spcPts val="2520"/>
              </a:lnSpc>
            </a:pPr>
            <a:r>
              <a:rPr lang="en-US" sz="1800">
                <a:solidFill>
                  <a:srgbClr val="FFFFFF"/>
                </a:solidFill>
                <a:latin typeface="Poppins Medium"/>
                <a:ea typeface="Poppins Medium"/>
                <a:cs typeface="Poppins Medium"/>
                <a:sym typeface="Poppins Medium"/>
              </a:rPr>
              <a:t>Release</a:t>
            </a:r>
          </a:p>
        </p:txBody>
      </p:sp>
      <p:sp>
        <p:nvSpPr>
          <p:cNvPr name="TextBox 11" id="11"/>
          <p:cNvSpPr txBox="true"/>
          <p:nvPr/>
        </p:nvSpPr>
        <p:spPr>
          <a:xfrm rot="0">
            <a:off x="5583465" y="8784741"/>
            <a:ext cx="1160925" cy="297173"/>
          </a:xfrm>
          <a:prstGeom prst="rect">
            <a:avLst/>
          </a:prstGeom>
        </p:spPr>
        <p:txBody>
          <a:bodyPr anchor="t" rtlCol="false" tIns="0" lIns="0" bIns="0" rIns="0">
            <a:spAutoFit/>
          </a:bodyPr>
          <a:lstStyle/>
          <a:p>
            <a:pPr algn="l">
              <a:lnSpc>
                <a:spcPts val="2520"/>
              </a:lnSpc>
            </a:pPr>
            <a:r>
              <a:rPr lang="en-US" sz="1800">
                <a:solidFill>
                  <a:srgbClr val="FFFFFF"/>
                </a:solidFill>
                <a:latin typeface="Poppins Medium"/>
                <a:ea typeface="Poppins Medium"/>
                <a:cs typeface="Poppins Medium"/>
                <a:sym typeface="Poppins Medium"/>
              </a:rPr>
              <a:t>Contact</a:t>
            </a:r>
          </a:p>
        </p:txBody>
      </p:sp>
      <p:sp>
        <p:nvSpPr>
          <p:cNvPr name="TextBox 12" id="12"/>
          <p:cNvSpPr txBox="true"/>
          <p:nvPr/>
        </p:nvSpPr>
        <p:spPr>
          <a:xfrm rot="0">
            <a:off x="8519840" y="8368188"/>
            <a:ext cx="2635686" cy="297173"/>
          </a:xfrm>
          <a:prstGeom prst="rect">
            <a:avLst/>
          </a:prstGeom>
        </p:spPr>
        <p:txBody>
          <a:bodyPr anchor="t" rtlCol="false" tIns="0" lIns="0" bIns="0" rIns="0">
            <a:spAutoFit/>
          </a:bodyPr>
          <a:lstStyle/>
          <a:p>
            <a:pPr algn="l">
              <a:lnSpc>
                <a:spcPts val="2520"/>
              </a:lnSpc>
            </a:pPr>
            <a:r>
              <a:rPr lang="en-US" sz="1800">
                <a:solidFill>
                  <a:srgbClr val="FFFFFF"/>
                </a:solidFill>
                <a:latin typeface="Poppins Medium"/>
                <a:ea typeface="Poppins Medium"/>
                <a:cs typeface="Poppins Medium"/>
                <a:sym typeface="Poppins Medium"/>
              </a:rPr>
              <a:t>@reallygreatsite</a:t>
            </a:r>
          </a:p>
        </p:txBody>
      </p:sp>
      <p:sp>
        <p:nvSpPr>
          <p:cNvPr name="TextBox 13" id="13"/>
          <p:cNvSpPr txBox="true"/>
          <p:nvPr/>
        </p:nvSpPr>
        <p:spPr>
          <a:xfrm rot="0">
            <a:off x="8519840" y="8784741"/>
            <a:ext cx="2142460" cy="297173"/>
          </a:xfrm>
          <a:prstGeom prst="rect">
            <a:avLst/>
          </a:prstGeom>
        </p:spPr>
        <p:txBody>
          <a:bodyPr anchor="t" rtlCol="false" tIns="0" lIns="0" bIns="0" rIns="0">
            <a:spAutoFit/>
          </a:bodyPr>
          <a:lstStyle/>
          <a:p>
            <a:pPr algn="l">
              <a:lnSpc>
                <a:spcPts val="2520"/>
              </a:lnSpc>
            </a:pPr>
            <a:r>
              <a:rPr lang="en-US" sz="1800">
                <a:solidFill>
                  <a:srgbClr val="FFFFFF"/>
                </a:solidFill>
                <a:latin typeface="Poppins Medium"/>
                <a:ea typeface="Poppins Medium"/>
                <a:cs typeface="Poppins Medium"/>
                <a:sym typeface="Poppins Medium"/>
              </a:rPr>
              <a:t>@reallygreatsite</a:t>
            </a:r>
          </a:p>
        </p:txBody>
      </p:sp>
      <p:sp>
        <p:nvSpPr>
          <p:cNvPr name="TextBox 14" id="14"/>
          <p:cNvSpPr txBox="true"/>
          <p:nvPr/>
        </p:nvSpPr>
        <p:spPr>
          <a:xfrm rot="0">
            <a:off x="17890692" y="9842067"/>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22</a:t>
            </a:r>
          </a:p>
        </p:txBody>
      </p:sp>
      <p:grpSp>
        <p:nvGrpSpPr>
          <p:cNvPr name="Group 15" id="15"/>
          <p:cNvGrpSpPr/>
          <p:nvPr/>
        </p:nvGrpSpPr>
        <p:grpSpPr>
          <a:xfrm rot="0">
            <a:off x="1555154" y="3283497"/>
            <a:ext cx="1275248" cy="1275248"/>
            <a:chOff x="0" y="0"/>
            <a:chExt cx="1913890" cy="1913890"/>
          </a:xfrm>
        </p:grpSpPr>
        <p:sp>
          <p:nvSpPr>
            <p:cNvPr name="Freeform 16" id="16"/>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FECB00"/>
            </a:solidFill>
          </p:spPr>
        </p:sp>
      </p:grpSp>
      <p:sp>
        <p:nvSpPr>
          <p:cNvPr name="TextBox 17" id="17"/>
          <p:cNvSpPr txBox="true"/>
          <p:nvPr/>
        </p:nvSpPr>
        <p:spPr>
          <a:xfrm rot="0">
            <a:off x="1913933" y="3530596"/>
            <a:ext cx="1224439" cy="688975"/>
          </a:xfrm>
          <a:prstGeom prst="rect">
            <a:avLst/>
          </a:prstGeom>
        </p:spPr>
        <p:txBody>
          <a:bodyPr anchor="t" rtlCol="false" tIns="0" lIns="0" bIns="0" rIns="0">
            <a:spAutoFit/>
          </a:bodyPr>
          <a:lstStyle/>
          <a:p>
            <a:pPr algn="l">
              <a:lnSpc>
                <a:spcPts val="5600"/>
              </a:lnSpc>
            </a:pPr>
            <a:r>
              <a:rPr lang="en-US" sz="4000">
                <a:solidFill>
                  <a:srgbClr val="5271FF"/>
                </a:solidFill>
                <a:latin typeface="Poppins Bold"/>
                <a:ea typeface="Poppins Bold"/>
                <a:cs typeface="Poppins Bold"/>
                <a:sym typeface="Poppins Bold"/>
              </a:rPr>
              <a:t>01</a:t>
            </a:r>
          </a:p>
        </p:txBody>
      </p:sp>
      <p:sp>
        <p:nvSpPr>
          <p:cNvPr name="TextBox 18" id="18"/>
          <p:cNvSpPr txBox="true"/>
          <p:nvPr/>
        </p:nvSpPr>
        <p:spPr>
          <a:xfrm rot="0">
            <a:off x="3469600" y="3341684"/>
            <a:ext cx="8593614" cy="537845"/>
          </a:xfrm>
          <a:prstGeom prst="rect">
            <a:avLst/>
          </a:prstGeom>
        </p:spPr>
        <p:txBody>
          <a:bodyPr anchor="t" rtlCol="false" tIns="0" lIns="0" bIns="0" rIns="0">
            <a:spAutoFit/>
          </a:bodyPr>
          <a:lstStyle/>
          <a:p>
            <a:pPr algn="l">
              <a:lnSpc>
                <a:spcPts val="4480"/>
              </a:lnSpc>
            </a:pPr>
            <a:r>
              <a:rPr lang="en-US" sz="3200" b="true">
                <a:solidFill>
                  <a:srgbClr val="5271FF"/>
                </a:solidFill>
                <a:latin typeface="Montserrat Extra- Ultra-Bold"/>
                <a:ea typeface="Montserrat Extra- Ultra-Bold"/>
                <a:cs typeface="Montserrat Extra- Ultra-Bold"/>
                <a:sym typeface="Montserrat Extra- Ultra-Bold"/>
              </a:rPr>
              <a:t>Tổng quan về DAX trong Power BI</a:t>
            </a:r>
          </a:p>
        </p:txBody>
      </p:sp>
      <p:sp>
        <p:nvSpPr>
          <p:cNvPr name="TextBox 19" id="19"/>
          <p:cNvSpPr txBox="true"/>
          <p:nvPr/>
        </p:nvSpPr>
        <p:spPr>
          <a:xfrm rot="0">
            <a:off x="3469600" y="4022404"/>
            <a:ext cx="5388656" cy="396240"/>
          </a:xfrm>
          <a:prstGeom prst="rect">
            <a:avLst/>
          </a:prstGeom>
        </p:spPr>
        <p:txBody>
          <a:bodyPr anchor="t" rtlCol="false" tIns="0" lIns="0" bIns="0" rIns="0">
            <a:spAutoFit/>
          </a:bodyPr>
          <a:lstStyle/>
          <a:p>
            <a:pPr algn="l">
              <a:lnSpc>
                <a:spcPts val="3359"/>
              </a:lnSpc>
            </a:pPr>
            <a:r>
              <a:rPr lang="en-US" sz="2400" b="true">
                <a:solidFill>
                  <a:srgbClr val="000000"/>
                </a:solidFill>
                <a:latin typeface="Montserrat Bold"/>
                <a:ea typeface="Montserrat Bold"/>
                <a:cs typeface="Montserrat Bold"/>
                <a:sym typeface="Montserrat Bold"/>
              </a:rPr>
              <a:t>DataPot - 03/09/2022</a:t>
            </a:r>
          </a:p>
        </p:txBody>
      </p:sp>
      <p:grpSp>
        <p:nvGrpSpPr>
          <p:cNvPr name="Group 20" id="20"/>
          <p:cNvGrpSpPr/>
          <p:nvPr/>
        </p:nvGrpSpPr>
        <p:grpSpPr>
          <a:xfrm rot="0">
            <a:off x="1555154" y="5393769"/>
            <a:ext cx="1275248" cy="1275248"/>
            <a:chOff x="0" y="0"/>
            <a:chExt cx="1913890" cy="1913890"/>
          </a:xfrm>
        </p:grpSpPr>
        <p:sp>
          <p:nvSpPr>
            <p:cNvPr name="Freeform 21" id="21"/>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FECB00"/>
            </a:solidFill>
          </p:spPr>
        </p:sp>
      </p:grpSp>
      <p:sp>
        <p:nvSpPr>
          <p:cNvPr name="TextBox 22" id="22"/>
          <p:cNvSpPr txBox="true"/>
          <p:nvPr/>
        </p:nvSpPr>
        <p:spPr>
          <a:xfrm rot="0">
            <a:off x="1913933" y="5640868"/>
            <a:ext cx="1224439" cy="688975"/>
          </a:xfrm>
          <a:prstGeom prst="rect">
            <a:avLst/>
          </a:prstGeom>
        </p:spPr>
        <p:txBody>
          <a:bodyPr anchor="t" rtlCol="false" tIns="0" lIns="0" bIns="0" rIns="0">
            <a:spAutoFit/>
          </a:bodyPr>
          <a:lstStyle/>
          <a:p>
            <a:pPr algn="l">
              <a:lnSpc>
                <a:spcPts val="5600"/>
              </a:lnSpc>
            </a:pPr>
            <a:r>
              <a:rPr lang="en-US" sz="4000">
                <a:solidFill>
                  <a:srgbClr val="5271FF"/>
                </a:solidFill>
                <a:latin typeface="Poppins Bold"/>
                <a:ea typeface="Poppins Bold"/>
                <a:cs typeface="Poppins Bold"/>
                <a:sym typeface="Poppins Bold"/>
              </a:rPr>
              <a:t>02</a:t>
            </a:r>
          </a:p>
        </p:txBody>
      </p:sp>
      <p:sp>
        <p:nvSpPr>
          <p:cNvPr name="TextBox 23" id="23"/>
          <p:cNvSpPr txBox="true"/>
          <p:nvPr/>
        </p:nvSpPr>
        <p:spPr>
          <a:xfrm rot="0">
            <a:off x="3469600" y="5451956"/>
            <a:ext cx="13420963" cy="537845"/>
          </a:xfrm>
          <a:prstGeom prst="rect">
            <a:avLst/>
          </a:prstGeom>
        </p:spPr>
        <p:txBody>
          <a:bodyPr anchor="t" rtlCol="false" tIns="0" lIns="0" bIns="0" rIns="0">
            <a:spAutoFit/>
          </a:bodyPr>
          <a:lstStyle/>
          <a:p>
            <a:pPr algn="l">
              <a:lnSpc>
                <a:spcPts val="4480"/>
              </a:lnSpc>
            </a:pPr>
            <a:r>
              <a:rPr lang="en-US" sz="3200" b="true">
                <a:solidFill>
                  <a:srgbClr val="5271FF"/>
                </a:solidFill>
                <a:latin typeface="Montserrat Extra- Ultra-Bold"/>
                <a:ea typeface="Montserrat Extra- Ultra-Bold"/>
                <a:cs typeface="Montserrat Extra- Ultra-Bold"/>
                <a:sym typeface="Montserrat Extra- Ultra-Bold"/>
              </a:rPr>
              <a:t>Tổng quan về hàm DAX trong Power BI đầy đủ kiến thức</a:t>
            </a:r>
          </a:p>
        </p:txBody>
      </p:sp>
      <p:sp>
        <p:nvSpPr>
          <p:cNvPr name="TextBox 24" id="24"/>
          <p:cNvSpPr txBox="true"/>
          <p:nvPr/>
        </p:nvSpPr>
        <p:spPr>
          <a:xfrm rot="0">
            <a:off x="3469600" y="6132676"/>
            <a:ext cx="5388656" cy="396240"/>
          </a:xfrm>
          <a:prstGeom prst="rect">
            <a:avLst/>
          </a:prstGeom>
        </p:spPr>
        <p:txBody>
          <a:bodyPr anchor="t" rtlCol="false" tIns="0" lIns="0" bIns="0" rIns="0">
            <a:spAutoFit/>
          </a:bodyPr>
          <a:lstStyle/>
          <a:p>
            <a:pPr algn="l">
              <a:lnSpc>
                <a:spcPts val="3359"/>
              </a:lnSpc>
            </a:pPr>
            <a:r>
              <a:rPr lang="en-US" sz="2400" b="true">
                <a:solidFill>
                  <a:srgbClr val="000000"/>
                </a:solidFill>
                <a:latin typeface="Montserrat Bold"/>
                <a:ea typeface="Montserrat Bold"/>
                <a:cs typeface="Montserrat Bold"/>
                <a:sym typeface="Montserrat Bold"/>
              </a:rPr>
              <a:t>Mastering DA</a:t>
            </a:r>
          </a:p>
        </p:txBody>
      </p:sp>
      <p:grpSp>
        <p:nvGrpSpPr>
          <p:cNvPr name="Group 25" id="25"/>
          <p:cNvGrpSpPr/>
          <p:nvPr/>
        </p:nvGrpSpPr>
        <p:grpSpPr>
          <a:xfrm rot="0">
            <a:off x="1555154" y="7507217"/>
            <a:ext cx="1275248" cy="1275248"/>
            <a:chOff x="0" y="0"/>
            <a:chExt cx="1913890" cy="1913890"/>
          </a:xfrm>
        </p:grpSpPr>
        <p:sp>
          <p:nvSpPr>
            <p:cNvPr name="Freeform 26" id="26"/>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FECB00"/>
            </a:solidFill>
          </p:spPr>
        </p:sp>
      </p:grpSp>
      <p:sp>
        <p:nvSpPr>
          <p:cNvPr name="TextBox 27" id="27"/>
          <p:cNvSpPr txBox="true"/>
          <p:nvPr/>
        </p:nvSpPr>
        <p:spPr>
          <a:xfrm rot="0">
            <a:off x="1913933" y="7754316"/>
            <a:ext cx="1224439" cy="688975"/>
          </a:xfrm>
          <a:prstGeom prst="rect">
            <a:avLst/>
          </a:prstGeom>
        </p:spPr>
        <p:txBody>
          <a:bodyPr anchor="t" rtlCol="false" tIns="0" lIns="0" bIns="0" rIns="0">
            <a:spAutoFit/>
          </a:bodyPr>
          <a:lstStyle/>
          <a:p>
            <a:pPr algn="l">
              <a:lnSpc>
                <a:spcPts val="5600"/>
              </a:lnSpc>
            </a:pPr>
            <a:r>
              <a:rPr lang="en-US" sz="4000">
                <a:solidFill>
                  <a:srgbClr val="5271FF"/>
                </a:solidFill>
                <a:latin typeface="Poppins Bold"/>
                <a:ea typeface="Poppins Bold"/>
                <a:cs typeface="Poppins Bold"/>
                <a:sym typeface="Poppins Bold"/>
              </a:rPr>
              <a:t>03</a:t>
            </a:r>
          </a:p>
        </p:txBody>
      </p:sp>
      <p:sp>
        <p:nvSpPr>
          <p:cNvPr name="TextBox 28" id="28"/>
          <p:cNvSpPr txBox="true"/>
          <p:nvPr/>
        </p:nvSpPr>
        <p:spPr>
          <a:xfrm rot="0">
            <a:off x="3469600" y="7565404"/>
            <a:ext cx="11376191" cy="537845"/>
          </a:xfrm>
          <a:prstGeom prst="rect">
            <a:avLst/>
          </a:prstGeom>
        </p:spPr>
        <p:txBody>
          <a:bodyPr anchor="t" rtlCol="false" tIns="0" lIns="0" bIns="0" rIns="0">
            <a:spAutoFit/>
          </a:bodyPr>
          <a:lstStyle/>
          <a:p>
            <a:pPr algn="l">
              <a:lnSpc>
                <a:spcPts val="4480"/>
              </a:lnSpc>
            </a:pPr>
            <a:r>
              <a:rPr lang="en-US" sz="3200" b="true">
                <a:solidFill>
                  <a:srgbClr val="5271FF"/>
                </a:solidFill>
                <a:latin typeface="Montserrat Extra- Ultra-Bold"/>
                <a:ea typeface="Montserrat Extra- Ultra-Bold"/>
                <a:cs typeface="Montserrat Extra- Ultra-Bold"/>
                <a:sym typeface="Montserrat Extra- Ultra-Bold"/>
              </a:rPr>
              <a:t>Tìm hiểu Kiến thức cơ bản về DAX trong 30 Phút</a:t>
            </a:r>
          </a:p>
        </p:txBody>
      </p:sp>
      <p:sp>
        <p:nvSpPr>
          <p:cNvPr name="TextBox 29" id="29"/>
          <p:cNvSpPr txBox="true"/>
          <p:nvPr/>
        </p:nvSpPr>
        <p:spPr>
          <a:xfrm rot="0">
            <a:off x="3469600" y="8246124"/>
            <a:ext cx="5388656" cy="396240"/>
          </a:xfrm>
          <a:prstGeom prst="rect">
            <a:avLst/>
          </a:prstGeom>
        </p:spPr>
        <p:txBody>
          <a:bodyPr anchor="t" rtlCol="false" tIns="0" lIns="0" bIns="0" rIns="0">
            <a:spAutoFit/>
          </a:bodyPr>
          <a:lstStyle/>
          <a:p>
            <a:pPr algn="l">
              <a:lnSpc>
                <a:spcPts val="3359"/>
              </a:lnSpc>
            </a:pPr>
            <a:r>
              <a:rPr lang="en-US" sz="2400" b="true">
                <a:solidFill>
                  <a:srgbClr val="000000"/>
                </a:solidFill>
                <a:latin typeface="Montserrat Bold"/>
                <a:ea typeface="Montserrat Bold"/>
                <a:cs typeface="Montserrat Bold"/>
                <a:sym typeface="Montserrat Bold"/>
              </a:rPr>
              <a:t>Microsoft</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5271FF"/>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833315" y="833315"/>
            <a:ext cx="16645794" cy="8693640"/>
          </a:xfrm>
          <a:custGeom>
            <a:avLst/>
            <a:gdLst/>
            <a:ahLst/>
            <a:cxnLst/>
            <a:rect r="r" b="b" t="t" l="l"/>
            <a:pathLst>
              <a:path h="8693640" w="16645794">
                <a:moveTo>
                  <a:pt x="0" y="0"/>
                </a:moveTo>
                <a:lnTo>
                  <a:pt x="16645794" y="0"/>
                </a:lnTo>
                <a:lnTo>
                  <a:pt x="16645794" y="8693640"/>
                </a:lnTo>
                <a:lnTo>
                  <a:pt x="0" y="8693640"/>
                </a:lnTo>
                <a:lnTo>
                  <a:pt x="0" y="0"/>
                </a:lnTo>
                <a:close/>
              </a:path>
            </a:pathLst>
          </a:custGeom>
          <a:blipFill>
            <a:blip r:embed="rId2">
              <a:alphaModFix amt="28000"/>
            </a:blip>
            <a:stretch>
              <a:fillRect l="0" t="-13411" r="0" b="-14275"/>
            </a:stretch>
          </a:blipFill>
        </p:spPr>
      </p:sp>
      <p:grpSp>
        <p:nvGrpSpPr>
          <p:cNvPr name="Group 3" id="3"/>
          <p:cNvGrpSpPr/>
          <p:nvPr/>
        </p:nvGrpSpPr>
        <p:grpSpPr>
          <a:xfrm rot="-10800000">
            <a:off x="1234361" y="9208415"/>
            <a:ext cx="885763" cy="1078585"/>
            <a:chOff x="0" y="0"/>
            <a:chExt cx="2771140" cy="3374390"/>
          </a:xfrm>
        </p:grpSpPr>
        <p:sp>
          <p:nvSpPr>
            <p:cNvPr name="Freeform 4" id="4"/>
            <p:cNvSpPr/>
            <p:nvPr/>
          </p:nvSpPr>
          <p:spPr>
            <a:xfrm flipH="false" flipV="false" rot="0">
              <a:off x="0" y="0"/>
              <a:ext cx="2771140" cy="3374390"/>
            </a:xfrm>
            <a:custGeom>
              <a:avLst/>
              <a:gdLst/>
              <a:ahLst/>
              <a:cxnLst/>
              <a:rect r="r" b="b" t="t" l="l"/>
              <a:pathLst>
                <a:path h="3374390" w="2771140">
                  <a:moveTo>
                    <a:pt x="0" y="0"/>
                  </a:moveTo>
                  <a:lnTo>
                    <a:pt x="0" y="2471420"/>
                  </a:lnTo>
                  <a:lnTo>
                    <a:pt x="1384300" y="3374390"/>
                  </a:lnTo>
                  <a:lnTo>
                    <a:pt x="2771140" y="2471420"/>
                  </a:lnTo>
                  <a:lnTo>
                    <a:pt x="2771140" y="0"/>
                  </a:lnTo>
                  <a:close/>
                </a:path>
              </a:pathLst>
            </a:custGeom>
            <a:solidFill>
              <a:srgbClr val="EAC00D"/>
            </a:solidFill>
          </p:spPr>
        </p:sp>
      </p:grpSp>
      <p:sp>
        <p:nvSpPr>
          <p:cNvPr name="TextBox 5" id="5"/>
          <p:cNvSpPr txBox="true"/>
          <p:nvPr/>
        </p:nvSpPr>
        <p:spPr>
          <a:xfrm rot="0">
            <a:off x="2526613" y="4622799"/>
            <a:ext cx="13234773" cy="936627"/>
          </a:xfrm>
          <a:prstGeom prst="rect">
            <a:avLst/>
          </a:prstGeom>
        </p:spPr>
        <p:txBody>
          <a:bodyPr anchor="t" rtlCol="false" tIns="0" lIns="0" bIns="0" rIns="0">
            <a:spAutoFit/>
          </a:bodyPr>
          <a:lstStyle/>
          <a:p>
            <a:pPr algn="ctr">
              <a:lnSpc>
                <a:spcPts val="7699"/>
              </a:lnSpc>
            </a:pPr>
            <a:r>
              <a:rPr lang="en-US" sz="5499">
                <a:solidFill>
                  <a:srgbClr val="FFFFFF"/>
                </a:solidFill>
                <a:latin typeface="Montserrat Extra-Bold"/>
                <a:ea typeface="Montserrat Extra-Bold"/>
                <a:cs typeface="Montserrat Extra-Bold"/>
                <a:sym typeface="Montserrat Extra-Bold"/>
              </a:rPr>
              <a:t>Cảm ơn cô và các bạn đã lắng nghe</a:t>
            </a:r>
          </a:p>
        </p:txBody>
      </p:sp>
      <p:sp>
        <p:nvSpPr>
          <p:cNvPr name="TextBox 6" id="6"/>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23</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9688691" y="6337104"/>
            <a:ext cx="4902233" cy="2757471"/>
            <a:chOff x="0" y="0"/>
            <a:chExt cx="11289030" cy="6350000"/>
          </a:xfrm>
        </p:grpSpPr>
        <p:sp>
          <p:nvSpPr>
            <p:cNvPr name="Freeform 3" id="3"/>
            <p:cNvSpPr/>
            <p:nvPr/>
          </p:nvSpPr>
          <p:spPr>
            <a:xfrm flipH="false" flipV="false" rot="0">
              <a:off x="-12700" y="-12700"/>
              <a:ext cx="11314430" cy="6375400"/>
            </a:xfrm>
            <a:custGeom>
              <a:avLst/>
              <a:gdLst/>
              <a:ahLst/>
              <a:cxnLst/>
              <a:rect r="r" b="b" t="t" l="l"/>
              <a:pathLst>
                <a:path h="6375400" w="11314430">
                  <a:moveTo>
                    <a:pt x="10452100" y="0"/>
                  </a:moveTo>
                  <a:lnTo>
                    <a:pt x="862330" y="0"/>
                  </a:lnTo>
                  <a:cubicBezTo>
                    <a:pt x="389890" y="0"/>
                    <a:pt x="0" y="389890"/>
                    <a:pt x="0" y="862330"/>
                  </a:cubicBezTo>
                  <a:lnTo>
                    <a:pt x="0" y="5513070"/>
                  </a:lnTo>
                  <a:cubicBezTo>
                    <a:pt x="0" y="5985510"/>
                    <a:pt x="389890" y="6375400"/>
                    <a:pt x="862330" y="6375400"/>
                  </a:cubicBezTo>
                  <a:lnTo>
                    <a:pt x="10452100" y="6375400"/>
                  </a:lnTo>
                  <a:cubicBezTo>
                    <a:pt x="10924540" y="6375400"/>
                    <a:pt x="11314430" y="5985510"/>
                    <a:pt x="11314430" y="5513070"/>
                  </a:cubicBezTo>
                  <a:lnTo>
                    <a:pt x="11314430" y="862330"/>
                  </a:lnTo>
                  <a:cubicBezTo>
                    <a:pt x="11314430" y="389890"/>
                    <a:pt x="10924540" y="0"/>
                    <a:pt x="10452100" y="0"/>
                  </a:cubicBezTo>
                  <a:close/>
                  <a:moveTo>
                    <a:pt x="11123930" y="927100"/>
                  </a:moveTo>
                  <a:lnTo>
                    <a:pt x="11123930" y="5513070"/>
                  </a:lnTo>
                  <a:cubicBezTo>
                    <a:pt x="11123930" y="5880100"/>
                    <a:pt x="10819130" y="6184900"/>
                    <a:pt x="10452100" y="6184900"/>
                  </a:cubicBezTo>
                  <a:lnTo>
                    <a:pt x="862330" y="6184900"/>
                  </a:lnTo>
                  <a:cubicBezTo>
                    <a:pt x="495300" y="6184900"/>
                    <a:pt x="190500" y="5880100"/>
                    <a:pt x="190500" y="5513070"/>
                  </a:cubicBezTo>
                  <a:lnTo>
                    <a:pt x="190500" y="862330"/>
                  </a:lnTo>
                  <a:cubicBezTo>
                    <a:pt x="190500" y="495300"/>
                    <a:pt x="495300" y="190500"/>
                    <a:pt x="862330" y="190500"/>
                  </a:cubicBezTo>
                  <a:lnTo>
                    <a:pt x="10452100" y="190500"/>
                  </a:lnTo>
                  <a:cubicBezTo>
                    <a:pt x="10819130" y="190500"/>
                    <a:pt x="11123930" y="495300"/>
                    <a:pt x="11123930" y="862330"/>
                  </a:cubicBezTo>
                  <a:lnTo>
                    <a:pt x="11123930" y="927100"/>
                  </a:lnTo>
                  <a:close/>
                </a:path>
              </a:pathLst>
            </a:custGeom>
            <a:solidFill>
              <a:srgbClr val="5271FF"/>
            </a:solidFill>
          </p:spPr>
        </p:sp>
      </p:grpSp>
      <p:grpSp>
        <p:nvGrpSpPr>
          <p:cNvPr name="Group 4" id="4"/>
          <p:cNvGrpSpPr/>
          <p:nvPr/>
        </p:nvGrpSpPr>
        <p:grpSpPr>
          <a:xfrm rot="0">
            <a:off x="3698021" y="3105119"/>
            <a:ext cx="4902233" cy="2757471"/>
            <a:chOff x="0" y="0"/>
            <a:chExt cx="11289030" cy="6350000"/>
          </a:xfrm>
        </p:grpSpPr>
        <p:sp>
          <p:nvSpPr>
            <p:cNvPr name="Freeform 5" id="5"/>
            <p:cNvSpPr/>
            <p:nvPr/>
          </p:nvSpPr>
          <p:spPr>
            <a:xfrm flipH="false" flipV="false" rot="0">
              <a:off x="-12700" y="-12700"/>
              <a:ext cx="11314430" cy="6375400"/>
            </a:xfrm>
            <a:custGeom>
              <a:avLst/>
              <a:gdLst/>
              <a:ahLst/>
              <a:cxnLst/>
              <a:rect r="r" b="b" t="t" l="l"/>
              <a:pathLst>
                <a:path h="6375400" w="11314430">
                  <a:moveTo>
                    <a:pt x="10452100" y="0"/>
                  </a:moveTo>
                  <a:lnTo>
                    <a:pt x="862330" y="0"/>
                  </a:lnTo>
                  <a:cubicBezTo>
                    <a:pt x="389890" y="0"/>
                    <a:pt x="0" y="389890"/>
                    <a:pt x="0" y="862330"/>
                  </a:cubicBezTo>
                  <a:lnTo>
                    <a:pt x="0" y="5513070"/>
                  </a:lnTo>
                  <a:cubicBezTo>
                    <a:pt x="0" y="5985510"/>
                    <a:pt x="389890" y="6375400"/>
                    <a:pt x="862330" y="6375400"/>
                  </a:cubicBezTo>
                  <a:lnTo>
                    <a:pt x="10452100" y="6375400"/>
                  </a:lnTo>
                  <a:cubicBezTo>
                    <a:pt x="10924540" y="6375400"/>
                    <a:pt x="11314430" y="5985510"/>
                    <a:pt x="11314430" y="5513070"/>
                  </a:cubicBezTo>
                  <a:lnTo>
                    <a:pt x="11314430" y="862330"/>
                  </a:lnTo>
                  <a:cubicBezTo>
                    <a:pt x="11314430" y="389890"/>
                    <a:pt x="10924540" y="0"/>
                    <a:pt x="10452100" y="0"/>
                  </a:cubicBezTo>
                  <a:close/>
                  <a:moveTo>
                    <a:pt x="11123930" y="927100"/>
                  </a:moveTo>
                  <a:lnTo>
                    <a:pt x="11123930" y="5513070"/>
                  </a:lnTo>
                  <a:cubicBezTo>
                    <a:pt x="11123930" y="5880100"/>
                    <a:pt x="10819130" y="6184900"/>
                    <a:pt x="10452100" y="6184900"/>
                  </a:cubicBezTo>
                  <a:lnTo>
                    <a:pt x="862330" y="6184900"/>
                  </a:lnTo>
                  <a:cubicBezTo>
                    <a:pt x="495300" y="6184900"/>
                    <a:pt x="190500" y="5880100"/>
                    <a:pt x="190500" y="5513070"/>
                  </a:cubicBezTo>
                  <a:lnTo>
                    <a:pt x="190500" y="862330"/>
                  </a:lnTo>
                  <a:cubicBezTo>
                    <a:pt x="190500" y="495300"/>
                    <a:pt x="495300" y="190500"/>
                    <a:pt x="862330" y="190500"/>
                  </a:cubicBezTo>
                  <a:lnTo>
                    <a:pt x="10452100" y="190500"/>
                  </a:lnTo>
                  <a:cubicBezTo>
                    <a:pt x="10819130" y="190500"/>
                    <a:pt x="11123930" y="495300"/>
                    <a:pt x="11123930" y="862330"/>
                  </a:cubicBezTo>
                  <a:lnTo>
                    <a:pt x="11123930" y="927100"/>
                  </a:lnTo>
                  <a:close/>
                </a:path>
              </a:pathLst>
            </a:custGeom>
            <a:solidFill>
              <a:srgbClr val="5271FF"/>
            </a:solidFill>
          </p:spPr>
        </p:sp>
      </p:grpSp>
      <p:grpSp>
        <p:nvGrpSpPr>
          <p:cNvPr name="Group 6" id="6"/>
          <p:cNvGrpSpPr/>
          <p:nvPr/>
        </p:nvGrpSpPr>
        <p:grpSpPr>
          <a:xfrm rot="0">
            <a:off x="3698021" y="6325370"/>
            <a:ext cx="4902233" cy="2757471"/>
            <a:chOff x="0" y="0"/>
            <a:chExt cx="1658286" cy="932774"/>
          </a:xfrm>
        </p:grpSpPr>
        <p:sp>
          <p:nvSpPr>
            <p:cNvPr name="Freeform 7" id="7"/>
            <p:cNvSpPr/>
            <p:nvPr/>
          </p:nvSpPr>
          <p:spPr>
            <a:xfrm flipH="false" flipV="false" rot="0">
              <a:off x="0" y="0"/>
              <a:ext cx="1658286" cy="932774"/>
            </a:xfrm>
            <a:custGeom>
              <a:avLst/>
              <a:gdLst/>
              <a:ahLst/>
              <a:cxnLst/>
              <a:rect r="r" b="b" t="t" l="l"/>
              <a:pathLst>
                <a:path h="932774" w="1658286">
                  <a:moveTo>
                    <a:pt x="1533826" y="932774"/>
                  </a:moveTo>
                  <a:lnTo>
                    <a:pt x="124460" y="932774"/>
                  </a:lnTo>
                  <a:cubicBezTo>
                    <a:pt x="55880" y="932774"/>
                    <a:pt x="0" y="876894"/>
                    <a:pt x="0" y="808314"/>
                  </a:cubicBezTo>
                  <a:lnTo>
                    <a:pt x="0" y="124460"/>
                  </a:lnTo>
                  <a:cubicBezTo>
                    <a:pt x="0" y="55880"/>
                    <a:pt x="55880" y="0"/>
                    <a:pt x="124460" y="0"/>
                  </a:cubicBezTo>
                  <a:lnTo>
                    <a:pt x="1533826" y="0"/>
                  </a:lnTo>
                  <a:cubicBezTo>
                    <a:pt x="1602406" y="0"/>
                    <a:pt x="1658286" y="55880"/>
                    <a:pt x="1658286" y="124460"/>
                  </a:cubicBezTo>
                  <a:lnTo>
                    <a:pt x="1658286" y="808314"/>
                  </a:lnTo>
                  <a:cubicBezTo>
                    <a:pt x="1658286" y="876894"/>
                    <a:pt x="1602406" y="932774"/>
                    <a:pt x="1533826" y="932774"/>
                  </a:cubicBezTo>
                  <a:close/>
                </a:path>
              </a:pathLst>
            </a:custGeom>
            <a:solidFill>
              <a:srgbClr val="5271FF"/>
            </a:solidFill>
          </p:spPr>
        </p:sp>
      </p:grpSp>
      <p:sp>
        <p:nvSpPr>
          <p:cNvPr name="TextBox 8" id="8"/>
          <p:cNvSpPr txBox="true"/>
          <p:nvPr/>
        </p:nvSpPr>
        <p:spPr>
          <a:xfrm rot="0">
            <a:off x="1677242" y="863230"/>
            <a:ext cx="11951524" cy="1352536"/>
          </a:xfrm>
          <a:prstGeom prst="rect">
            <a:avLst/>
          </a:prstGeom>
        </p:spPr>
        <p:txBody>
          <a:bodyPr anchor="t" rtlCol="false" tIns="0" lIns="0" bIns="0" rIns="0">
            <a:spAutoFit/>
          </a:bodyPr>
          <a:lstStyle/>
          <a:p>
            <a:pPr algn="l">
              <a:lnSpc>
                <a:spcPts val="11025"/>
              </a:lnSpc>
            </a:pPr>
            <a:r>
              <a:rPr lang="en-US" sz="7875">
                <a:solidFill>
                  <a:srgbClr val="012F71"/>
                </a:solidFill>
                <a:latin typeface="Montserrat Extra-Bold"/>
                <a:ea typeface="Montserrat Extra-Bold"/>
                <a:cs typeface="Montserrat Extra-Bold"/>
                <a:sym typeface="Montserrat Extra-Bold"/>
              </a:rPr>
              <a:t>Các nội dung chính</a:t>
            </a:r>
          </a:p>
        </p:txBody>
      </p:sp>
      <p:sp>
        <p:nvSpPr>
          <p:cNvPr name="TextBox 9" id="9"/>
          <p:cNvSpPr txBox="true"/>
          <p:nvPr/>
        </p:nvSpPr>
        <p:spPr>
          <a:xfrm rot="0">
            <a:off x="3860954" y="4153415"/>
            <a:ext cx="5302096" cy="514350"/>
          </a:xfrm>
          <a:prstGeom prst="rect">
            <a:avLst/>
          </a:prstGeom>
        </p:spPr>
        <p:txBody>
          <a:bodyPr anchor="t" rtlCol="false" tIns="0" lIns="0" bIns="0" rIns="0">
            <a:spAutoFit/>
          </a:bodyPr>
          <a:lstStyle/>
          <a:p>
            <a:pPr algn="l">
              <a:lnSpc>
                <a:spcPts val="4200"/>
              </a:lnSpc>
            </a:pPr>
            <a:r>
              <a:rPr lang="en-US" sz="3000" b="true">
                <a:solidFill>
                  <a:srgbClr val="012F71"/>
                </a:solidFill>
                <a:latin typeface="Montserrat Bold"/>
                <a:ea typeface="Montserrat Bold"/>
                <a:cs typeface="Montserrat Bold"/>
                <a:sym typeface="Montserrat Bold"/>
              </a:rPr>
              <a:t>1. Tìm hiểu về Power BI</a:t>
            </a:r>
          </a:p>
        </p:txBody>
      </p:sp>
      <p:sp>
        <p:nvSpPr>
          <p:cNvPr name="TextBox 10" id="10"/>
          <p:cNvSpPr txBox="true"/>
          <p:nvPr/>
        </p:nvSpPr>
        <p:spPr>
          <a:xfrm rot="0">
            <a:off x="4068318" y="7452435"/>
            <a:ext cx="4655368" cy="514350"/>
          </a:xfrm>
          <a:prstGeom prst="rect">
            <a:avLst/>
          </a:prstGeom>
        </p:spPr>
        <p:txBody>
          <a:bodyPr anchor="t" rtlCol="false" tIns="0" lIns="0" bIns="0" rIns="0">
            <a:spAutoFit/>
          </a:bodyPr>
          <a:lstStyle/>
          <a:p>
            <a:pPr algn="l">
              <a:lnSpc>
                <a:spcPts val="4200"/>
              </a:lnSpc>
            </a:pPr>
            <a:r>
              <a:rPr lang="en-US" b="true" sz="3000">
                <a:solidFill>
                  <a:srgbClr val="FFFFFF"/>
                </a:solidFill>
                <a:latin typeface="Montserrat Bold"/>
                <a:ea typeface="Montserrat Bold"/>
                <a:cs typeface="Montserrat Bold"/>
                <a:sym typeface="Montserrat Bold"/>
              </a:rPr>
              <a:t>3. Các hàm cơ bản</a:t>
            </a:r>
          </a:p>
        </p:txBody>
      </p:sp>
      <p:sp>
        <p:nvSpPr>
          <p:cNvPr name="TextBox 11" id="11"/>
          <p:cNvSpPr txBox="true"/>
          <p:nvPr/>
        </p:nvSpPr>
        <p:spPr>
          <a:xfrm rot="0">
            <a:off x="10011110" y="7418355"/>
            <a:ext cx="4655368" cy="514350"/>
          </a:xfrm>
          <a:prstGeom prst="rect">
            <a:avLst/>
          </a:prstGeom>
        </p:spPr>
        <p:txBody>
          <a:bodyPr anchor="t" rtlCol="false" tIns="0" lIns="0" bIns="0" rIns="0">
            <a:spAutoFit/>
          </a:bodyPr>
          <a:lstStyle/>
          <a:p>
            <a:pPr algn="l">
              <a:lnSpc>
                <a:spcPts val="4200"/>
              </a:lnSpc>
            </a:pPr>
            <a:r>
              <a:rPr lang="en-US" sz="3000" b="true">
                <a:solidFill>
                  <a:srgbClr val="012F71"/>
                </a:solidFill>
                <a:latin typeface="Montserrat Bold"/>
                <a:ea typeface="Montserrat Bold"/>
                <a:cs typeface="Montserrat Bold"/>
                <a:sym typeface="Montserrat Bold"/>
              </a:rPr>
              <a:t>4. DEMO</a:t>
            </a:r>
          </a:p>
        </p:txBody>
      </p:sp>
      <p:grpSp>
        <p:nvGrpSpPr>
          <p:cNvPr name="Group 12" id="12"/>
          <p:cNvGrpSpPr/>
          <p:nvPr/>
        </p:nvGrpSpPr>
        <p:grpSpPr>
          <a:xfrm rot="0">
            <a:off x="0" y="9675834"/>
            <a:ext cx="18288000" cy="611166"/>
            <a:chOff x="0" y="0"/>
            <a:chExt cx="6671512" cy="222955"/>
          </a:xfrm>
        </p:grpSpPr>
        <p:sp>
          <p:nvSpPr>
            <p:cNvPr name="Freeform 13" id="13"/>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5271FF">
                <a:alpha val="51765"/>
              </a:srgbClr>
            </a:solidFill>
          </p:spPr>
        </p:sp>
      </p:grpSp>
      <p:grpSp>
        <p:nvGrpSpPr>
          <p:cNvPr name="Group 14" id="14"/>
          <p:cNvGrpSpPr/>
          <p:nvPr/>
        </p:nvGrpSpPr>
        <p:grpSpPr>
          <a:xfrm rot="0">
            <a:off x="0" y="9675834"/>
            <a:ext cx="9872106" cy="611166"/>
            <a:chOff x="0" y="0"/>
            <a:chExt cx="3601371" cy="222955"/>
          </a:xfrm>
        </p:grpSpPr>
        <p:sp>
          <p:nvSpPr>
            <p:cNvPr name="Freeform 15" id="15"/>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5271FF">
                <a:alpha val="51765"/>
              </a:srgbClr>
            </a:solidFill>
          </p:spPr>
        </p:sp>
      </p:grpSp>
      <p:grpSp>
        <p:nvGrpSpPr>
          <p:cNvPr name="Group 16" id="16"/>
          <p:cNvGrpSpPr/>
          <p:nvPr/>
        </p:nvGrpSpPr>
        <p:grpSpPr>
          <a:xfrm rot="0">
            <a:off x="9688691" y="3060429"/>
            <a:ext cx="4902233" cy="2757471"/>
            <a:chOff x="0" y="0"/>
            <a:chExt cx="1658286" cy="932774"/>
          </a:xfrm>
        </p:grpSpPr>
        <p:sp>
          <p:nvSpPr>
            <p:cNvPr name="Freeform 17" id="17"/>
            <p:cNvSpPr/>
            <p:nvPr/>
          </p:nvSpPr>
          <p:spPr>
            <a:xfrm flipH="false" flipV="false" rot="0">
              <a:off x="0" y="0"/>
              <a:ext cx="1658286" cy="932774"/>
            </a:xfrm>
            <a:custGeom>
              <a:avLst/>
              <a:gdLst/>
              <a:ahLst/>
              <a:cxnLst/>
              <a:rect r="r" b="b" t="t" l="l"/>
              <a:pathLst>
                <a:path h="932774" w="1658286">
                  <a:moveTo>
                    <a:pt x="1533826" y="932774"/>
                  </a:moveTo>
                  <a:lnTo>
                    <a:pt x="124460" y="932774"/>
                  </a:lnTo>
                  <a:cubicBezTo>
                    <a:pt x="55880" y="932774"/>
                    <a:pt x="0" y="876894"/>
                    <a:pt x="0" y="808314"/>
                  </a:cubicBezTo>
                  <a:lnTo>
                    <a:pt x="0" y="124460"/>
                  </a:lnTo>
                  <a:cubicBezTo>
                    <a:pt x="0" y="55880"/>
                    <a:pt x="55880" y="0"/>
                    <a:pt x="124460" y="0"/>
                  </a:cubicBezTo>
                  <a:lnTo>
                    <a:pt x="1533826" y="0"/>
                  </a:lnTo>
                  <a:cubicBezTo>
                    <a:pt x="1602406" y="0"/>
                    <a:pt x="1658286" y="55880"/>
                    <a:pt x="1658286" y="124460"/>
                  </a:cubicBezTo>
                  <a:lnTo>
                    <a:pt x="1658286" y="808314"/>
                  </a:lnTo>
                  <a:cubicBezTo>
                    <a:pt x="1658286" y="876894"/>
                    <a:pt x="1602406" y="932774"/>
                    <a:pt x="1533826" y="932774"/>
                  </a:cubicBezTo>
                  <a:close/>
                </a:path>
              </a:pathLst>
            </a:custGeom>
            <a:solidFill>
              <a:srgbClr val="5271FF"/>
            </a:solidFill>
          </p:spPr>
        </p:sp>
      </p:grpSp>
      <p:sp>
        <p:nvSpPr>
          <p:cNvPr name="TextBox 18" id="18"/>
          <p:cNvSpPr txBox="true"/>
          <p:nvPr/>
        </p:nvSpPr>
        <p:spPr>
          <a:xfrm rot="0">
            <a:off x="9935555" y="4126229"/>
            <a:ext cx="4655368" cy="514350"/>
          </a:xfrm>
          <a:prstGeom prst="rect">
            <a:avLst/>
          </a:prstGeom>
        </p:spPr>
        <p:txBody>
          <a:bodyPr anchor="t" rtlCol="false" tIns="0" lIns="0" bIns="0" rIns="0">
            <a:spAutoFit/>
          </a:bodyPr>
          <a:lstStyle/>
          <a:p>
            <a:pPr algn="l">
              <a:lnSpc>
                <a:spcPts val="4200"/>
              </a:lnSpc>
            </a:pPr>
            <a:r>
              <a:rPr lang="en-US" b="true" sz="3000">
                <a:solidFill>
                  <a:srgbClr val="FFFFFF"/>
                </a:solidFill>
                <a:latin typeface="Montserrat Bold"/>
                <a:ea typeface="Montserrat Bold"/>
                <a:cs typeface="Montserrat Bold"/>
                <a:sym typeface="Montserrat Bold"/>
              </a:rPr>
              <a:t>2. DAX trong Power BI</a:t>
            </a:r>
          </a:p>
        </p:txBody>
      </p:sp>
      <p:sp>
        <p:nvSpPr>
          <p:cNvPr name="TextBox 19" id="19"/>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9652502" y="10287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240885" y="1622065"/>
            <a:ext cx="7052833" cy="7052833"/>
            <a:chOff x="0" y="0"/>
            <a:chExt cx="1913890" cy="1913890"/>
          </a:xfrm>
        </p:grpSpPr>
        <p:sp>
          <p:nvSpPr>
            <p:cNvPr name="Freeform 4" id="4"/>
            <p:cNvSpPr/>
            <p:nvPr/>
          </p:nvSpPr>
          <p:spPr>
            <a:xfrm flipH="false" flipV="false" rot="0">
              <a:off x="0" y="0"/>
              <a:ext cx="1913890" cy="1913890"/>
            </a:xfrm>
            <a:custGeom>
              <a:avLst/>
              <a:gdLst/>
              <a:ahLst/>
              <a:cxnLst/>
              <a:rect r="r" b="b" t="t" l="l"/>
              <a:pathLst>
                <a:path h="1913890" w="1913890">
                  <a:moveTo>
                    <a:pt x="1789430" y="59690"/>
                  </a:moveTo>
                  <a:cubicBezTo>
                    <a:pt x="1824990" y="59690"/>
                    <a:pt x="1854200" y="88900"/>
                    <a:pt x="1854200" y="124460"/>
                  </a:cubicBezTo>
                  <a:lnTo>
                    <a:pt x="1854200" y="1789430"/>
                  </a:lnTo>
                  <a:cubicBezTo>
                    <a:pt x="1854200" y="1824990"/>
                    <a:pt x="1824990" y="1854200"/>
                    <a:pt x="1789430" y="1854200"/>
                  </a:cubicBezTo>
                  <a:lnTo>
                    <a:pt x="124460" y="1854200"/>
                  </a:lnTo>
                  <a:cubicBezTo>
                    <a:pt x="88900" y="1854200"/>
                    <a:pt x="59690" y="1824990"/>
                    <a:pt x="59690" y="1789430"/>
                  </a:cubicBezTo>
                  <a:lnTo>
                    <a:pt x="59690" y="124460"/>
                  </a:lnTo>
                  <a:cubicBezTo>
                    <a:pt x="59690" y="88900"/>
                    <a:pt x="88900" y="59690"/>
                    <a:pt x="124460" y="59690"/>
                  </a:cubicBezTo>
                  <a:lnTo>
                    <a:pt x="1789430" y="59690"/>
                  </a:lnTo>
                  <a:moveTo>
                    <a:pt x="1789430" y="0"/>
                  </a:moveTo>
                  <a:lnTo>
                    <a:pt x="124460" y="0"/>
                  </a:lnTo>
                  <a:cubicBezTo>
                    <a:pt x="55880" y="0"/>
                    <a:pt x="0" y="55880"/>
                    <a:pt x="0" y="124460"/>
                  </a:cubicBezTo>
                  <a:lnTo>
                    <a:pt x="0" y="1789430"/>
                  </a:lnTo>
                  <a:cubicBezTo>
                    <a:pt x="0" y="1858010"/>
                    <a:pt x="55880" y="1913890"/>
                    <a:pt x="124460" y="1913890"/>
                  </a:cubicBezTo>
                  <a:lnTo>
                    <a:pt x="1789430" y="1913890"/>
                  </a:lnTo>
                  <a:cubicBezTo>
                    <a:pt x="1858010" y="1913890"/>
                    <a:pt x="1913890" y="1858010"/>
                    <a:pt x="1913890" y="1789430"/>
                  </a:cubicBezTo>
                  <a:lnTo>
                    <a:pt x="1913890" y="124460"/>
                  </a:lnTo>
                  <a:cubicBezTo>
                    <a:pt x="1913890" y="55880"/>
                    <a:pt x="1858010" y="0"/>
                    <a:pt x="1789430" y="0"/>
                  </a:cubicBezTo>
                  <a:close/>
                </a:path>
              </a:pathLst>
            </a:custGeom>
            <a:solidFill>
              <a:srgbClr val="FFFFFF"/>
            </a:solidFill>
          </p:spPr>
        </p:sp>
      </p:grpSp>
      <p:grpSp>
        <p:nvGrpSpPr>
          <p:cNvPr name="Group 5" id="5"/>
          <p:cNvGrpSpPr/>
          <p:nvPr/>
        </p:nvGrpSpPr>
        <p:grpSpPr>
          <a:xfrm rot="0">
            <a:off x="1677242" y="-49885"/>
            <a:ext cx="885763" cy="1078585"/>
            <a:chOff x="0" y="0"/>
            <a:chExt cx="2771140" cy="3374390"/>
          </a:xfrm>
        </p:grpSpPr>
        <p:sp>
          <p:nvSpPr>
            <p:cNvPr name="Freeform 6" id="6"/>
            <p:cNvSpPr/>
            <p:nvPr/>
          </p:nvSpPr>
          <p:spPr>
            <a:xfrm flipH="false" flipV="false" rot="0">
              <a:off x="0" y="0"/>
              <a:ext cx="2771140" cy="3374390"/>
            </a:xfrm>
            <a:custGeom>
              <a:avLst/>
              <a:gdLst/>
              <a:ahLst/>
              <a:cxnLst/>
              <a:rect r="r" b="b" t="t" l="l"/>
              <a:pathLst>
                <a:path h="3374390" w="2771140">
                  <a:moveTo>
                    <a:pt x="0" y="0"/>
                  </a:moveTo>
                  <a:lnTo>
                    <a:pt x="0" y="2471420"/>
                  </a:lnTo>
                  <a:lnTo>
                    <a:pt x="1384300" y="3374390"/>
                  </a:lnTo>
                  <a:lnTo>
                    <a:pt x="2771140" y="2471420"/>
                  </a:lnTo>
                  <a:lnTo>
                    <a:pt x="2771140" y="0"/>
                  </a:lnTo>
                  <a:close/>
                </a:path>
              </a:pathLst>
            </a:custGeom>
            <a:solidFill>
              <a:srgbClr val="014A74"/>
            </a:solidFill>
          </p:spPr>
        </p:sp>
      </p:grpSp>
      <p:sp>
        <p:nvSpPr>
          <p:cNvPr name="TextBox 7" id="7"/>
          <p:cNvSpPr txBox="true"/>
          <p:nvPr/>
        </p:nvSpPr>
        <p:spPr>
          <a:xfrm rot="0">
            <a:off x="1253796" y="3513127"/>
            <a:ext cx="9382094" cy="2911406"/>
          </a:xfrm>
          <a:prstGeom prst="rect">
            <a:avLst/>
          </a:prstGeom>
        </p:spPr>
        <p:txBody>
          <a:bodyPr anchor="t" rtlCol="false" tIns="0" lIns="0" bIns="0" rIns="0">
            <a:spAutoFit/>
          </a:bodyPr>
          <a:lstStyle/>
          <a:p>
            <a:pPr algn="l">
              <a:lnSpc>
                <a:spcPts val="11728"/>
              </a:lnSpc>
            </a:pPr>
            <a:r>
              <a:rPr lang="en-US" sz="8377">
                <a:solidFill>
                  <a:srgbClr val="000000"/>
                </a:solidFill>
                <a:latin typeface="Montserrat Extra-Bold"/>
                <a:ea typeface="Montserrat Extra-Bold"/>
                <a:cs typeface="Montserrat Extra-Bold"/>
                <a:sym typeface="Montserrat Extra-Bold"/>
              </a:rPr>
              <a:t>TÌM HIỂU VỀ</a:t>
            </a:r>
          </a:p>
          <a:p>
            <a:pPr algn="l">
              <a:lnSpc>
                <a:spcPts val="11728"/>
              </a:lnSpc>
            </a:pPr>
            <a:r>
              <a:rPr lang="en-US" sz="8377">
                <a:solidFill>
                  <a:srgbClr val="000000"/>
                </a:solidFill>
                <a:latin typeface="Montserrat Extra-Bold"/>
                <a:ea typeface="Montserrat Extra-Bold"/>
                <a:cs typeface="Montserrat Extra-Bold"/>
                <a:sym typeface="Montserrat Extra-Bold"/>
              </a:rPr>
              <a:t>POWER BI</a:t>
            </a:r>
          </a:p>
        </p:txBody>
      </p:sp>
      <p:sp>
        <p:nvSpPr>
          <p:cNvPr name="TextBox 8" id="8"/>
          <p:cNvSpPr txBox="true"/>
          <p:nvPr/>
        </p:nvSpPr>
        <p:spPr>
          <a:xfrm rot="0">
            <a:off x="11646359" y="2994759"/>
            <a:ext cx="4241887" cy="3690966"/>
          </a:xfrm>
          <a:prstGeom prst="rect">
            <a:avLst/>
          </a:prstGeom>
        </p:spPr>
        <p:txBody>
          <a:bodyPr anchor="t" rtlCol="false" tIns="0" lIns="0" bIns="0" rIns="0">
            <a:spAutoFit/>
          </a:bodyPr>
          <a:lstStyle/>
          <a:p>
            <a:pPr algn="ctr">
              <a:lnSpc>
                <a:spcPts val="30185"/>
              </a:lnSpc>
            </a:pPr>
            <a:r>
              <a:rPr lang="en-US" sz="21561">
                <a:solidFill>
                  <a:srgbClr val="FFFFFF"/>
                </a:solidFill>
                <a:latin typeface="Montserrat Extra-Bold"/>
                <a:ea typeface="Montserrat Extra-Bold"/>
                <a:cs typeface="Montserrat Extra-Bold"/>
                <a:sym typeface="Montserrat Extra-Bold"/>
              </a:rPr>
              <a:t>01</a:t>
            </a:r>
          </a:p>
        </p:txBody>
      </p:sp>
      <p:grpSp>
        <p:nvGrpSpPr>
          <p:cNvPr name="Group 9" id="9"/>
          <p:cNvGrpSpPr/>
          <p:nvPr/>
        </p:nvGrpSpPr>
        <p:grpSpPr>
          <a:xfrm rot="0">
            <a:off x="0" y="9675834"/>
            <a:ext cx="18288000" cy="611166"/>
            <a:chOff x="0" y="0"/>
            <a:chExt cx="6671512" cy="222955"/>
          </a:xfrm>
        </p:grpSpPr>
        <p:sp>
          <p:nvSpPr>
            <p:cNvPr name="Freeform 10" id="10"/>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FECB00">
                <a:alpha val="51765"/>
              </a:srgbClr>
            </a:solidFill>
          </p:spPr>
        </p:sp>
      </p:grpSp>
      <p:grpSp>
        <p:nvGrpSpPr>
          <p:cNvPr name="Group 11" id="11"/>
          <p:cNvGrpSpPr/>
          <p:nvPr/>
        </p:nvGrpSpPr>
        <p:grpSpPr>
          <a:xfrm rot="0">
            <a:off x="0" y="9675834"/>
            <a:ext cx="9872106" cy="611166"/>
            <a:chOff x="0" y="0"/>
            <a:chExt cx="3601371" cy="222955"/>
          </a:xfrm>
        </p:grpSpPr>
        <p:sp>
          <p:nvSpPr>
            <p:cNvPr name="Freeform 12" id="12"/>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FECB00">
                <a:alpha val="51765"/>
              </a:srgbClr>
            </a:solidFill>
          </p:spPr>
        </p:sp>
      </p:grpSp>
      <p:sp>
        <p:nvSpPr>
          <p:cNvPr name="TextBox 13" id="13"/>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675834"/>
            <a:ext cx="18288000" cy="611166"/>
            <a:chOff x="0" y="0"/>
            <a:chExt cx="6671512" cy="222955"/>
          </a:xfrm>
        </p:grpSpPr>
        <p:sp>
          <p:nvSpPr>
            <p:cNvPr name="Freeform 3" id="3"/>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5271FF">
                <a:alpha val="51765"/>
              </a:srgbClr>
            </a:solidFill>
          </p:spPr>
        </p:sp>
      </p:grpSp>
      <p:grpSp>
        <p:nvGrpSpPr>
          <p:cNvPr name="Group 4" id="4"/>
          <p:cNvGrpSpPr/>
          <p:nvPr/>
        </p:nvGrpSpPr>
        <p:grpSpPr>
          <a:xfrm rot="0">
            <a:off x="0" y="9675834"/>
            <a:ext cx="9872106" cy="611166"/>
            <a:chOff x="0" y="0"/>
            <a:chExt cx="3601371" cy="222955"/>
          </a:xfrm>
        </p:grpSpPr>
        <p:sp>
          <p:nvSpPr>
            <p:cNvPr name="Freeform 5" id="5"/>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5271FF">
                <a:alpha val="51765"/>
              </a:srgbClr>
            </a:solidFill>
          </p:spPr>
        </p:sp>
      </p:grpSp>
      <p:sp>
        <p:nvSpPr>
          <p:cNvPr name="Freeform 6" id="6"/>
          <p:cNvSpPr/>
          <p:nvPr/>
        </p:nvSpPr>
        <p:spPr>
          <a:xfrm flipH="false" flipV="false" rot="0">
            <a:off x="9305123" y="1355349"/>
            <a:ext cx="7954177" cy="7314506"/>
          </a:xfrm>
          <a:custGeom>
            <a:avLst/>
            <a:gdLst/>
            <a:ahLst/>
            <a:cxnLst/>
            <a:rect r="r" b="b" t="t" l="l"/>
            <a:pathLst>
              <a:path h="7314506" w="7954177">
                <a:moveTo>
                  <a:pt x="0" y="0"/>
                </a:moveTo>
                <a:lnTo>
                  <a:pt x="7954177" y="0"/>
                </a:lnTo>
                <a:lnTo>
                  <a:pt x="7954177" y="7314506"/>
                </a:lnTo>
                <a:lnTo>
                  <a:pt x="0" y="7314506"/>
                </a:lnTo>
                <a:lnTo>
                  <a:pt x="0" y="0"/>
                </a:lnTo>
                <a:close/>
              </a:path>
            </a:pathLst>
          </a:custGeom>
          <a:blipFill>
            <a:blip r:embed="rId2"/>
            <a:stretch>
              <a:fillRect l="-55094" t="0" r="-55094" b="0"/>
            </a:stretch>
          </a:blipFill>
        </p:spPr>
      </p:sp>
      <p:sp>
        <p:nvSpPr>
          <p:cNvPr name="TextBox 7" id="7"/>
          <p:cNvSpPr txBox="true"/>
          <p:nvPr/>
        </p:nvSpPr>
        <p:spPr>
          <a:xfrm rot="0">
            <a:off x="1384646" y="2074978"/>
            <a:ext cx="6785021" cy="1220273"/>
          </a:xfrm>
          <a:prstGeom prst="rect">
            <a:avLst/>
          </a:prstGeom>
        </p:spPr>
        <p:txBody>
          <a:bodyPr anchor="t" rtlCol="false" tIns="0" lIns="0" bIns="0" rIns="0">
            <a:spAutoFit/>
          </a:bodyPr>
          <a:lstStyle/>
          <a:p>
            <a:pPr algn="l">
              <a:lnSpc>
                <a:spcPts val="9915"/>
              </a:lnSpc>
            </a:pPr>
            <a:r>
              <a:rPr lang="en-US" sz="7082" b="true">
                <a:solidFill>
                  <a:srgbClr val="012F71"/>
                </a:solidFill>
                <a:latin typeface="Montserrat Extra-Bold Bold"/>
                <a:ea typeface="Montserrat Extra-Bold Bold"/>
                <a:cs typeface="Montserrat Extra-Bold Bold"/>
                <a:sym typeface="Montserrat Extra-Bold Bold"/>
              </a:rPr>
              <a:t>Khái Niệm</a:t>
            </a:r>
          </a:p>
        </p:txBody>
      </p:sp>
      <p:sp>
        <p:nvSpPr>
          <p:cNvPr name="TextBox 8" id="8"/>
          <p:cNvSpPr txBox="true"/>
          <p:nvPr/>
        </p:nvSpPr>
        <p:spPr>
          <a:xfrm rot="0">
            <a:off x="1384646" y="3889400"/>
            <a:ext cx="6785021" cy="3917950"/>
          </a:xfrm>
          <a:prstGeom prst="rect">
            <a:avLst/>
          </a:prstGeom>
        </p:spPr>
        <p:txBody>
          <a:bodyPr anchor="t" rtlCol="false" tIns="0" lIns="0" bIns="0" rIns="0">
            <a:spAutoFit/>
          </a:bodyPr>
          <a:lstStyle/>
          <a:p>
            <a:pPr algn="just">
              <a:lnSpc>
                <a:spcPts val="3499"/>
              </a:lnSpc>
            </a:pPr>
            <a:r>
              <a:rPr lang="en-US" sz="2499" b="true">
                <a:solidFill>
                  <a:srgbClr val="012F71"/>
                </a:solidFill>
                <a:latin typeface="Montserrat Bold"/>
                <a:ea typeface="Montserrat Bold"/>
                <a:cs typeface="Montserrat Bold"/>
                <a:sym typeface="Montserrat Bold"/>
              </a:rPr>
              <a:t>Power BI là bộ công cụ phân tích kinh doanh giúp trực quan hóa dữ liệu và chia sẻ thông tin trong toàn tổ chức. Người dùng có thể kết nối với nhiều nguồn dữ liệu, xử lý và biến đổi dữ liệu thành các bảng biểu trực quan, hỗ trợ việc ra quyết định dựa trên dữ liệu một cách nhanh chóng.</a:t>
            </a:r>
          </a:p>
          <a:p>
            <a:pPr algn="just">
              <a:lnSpc>
                <a:spcPts val="3499"/>
              </a:lnSpc>
            </a:pPr>
          </a:p>
        </p:txBody>
      </p:sp>
      <p:sp>
        <p:nvSpPr>
          <p:cNvPr name="TextBox 9" id="9"/>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5</a:t>
            </a: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9144000" y="846555"/>
            <a:ext cx="1275248" cy="1275248"/>
            <a:chOff x="0" y="0"/>
            <a:chExt cx="1913890" cy="1913890"/>
          </a:xfrm>
        </p:grpSpPr>
        <p:sp>
          <p:nvSpPr>
            <p:cNvPr name="Freeform 3" id="3"/>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9E9E9"/>
            </a:solidFill>
          </p:spPr>
        </p:sp>
      </p:grpSp>
      <p:grpSp>
        <p:nvGrpSpPr>
          <p:cNvPr name="Group 4" id="4"/>
          <p:cNvGrpSpPr/>
          <p:nvPr/>
        </p:nvGrpSpPr>
        <p:grpSpPr>
          <a:xfrm rot="0">
            <a:off x="9144000" y="2564436"/>
            <a:ext cx="1275248" cy="1275248"/>
            <a:chOff x="0" y="0"/>
            <a:chExt cx="1913890" cy="1913890"/>
          </a:xfrm>
        </p:grpSpPr>
        <p:sp>
          <p:nvSpPr>
            <p:cNvPr name="Freeform 5" id="5"/>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FECB00"/>
            </a:solidFill>
          </p:spPr>
        </p:sp>
      </p:grpSp>
      <p:grpSp>
        <p:nvGrpSpPr>
          <p:cNvPr name="Group 6" id="6"/>
          <p:cNvGrpSpPr/>
          <p:nvPr/>
        </p:nvGrpSpPr>
        <p:grpSpPr>
          <a:xfrm rot="0">
            <a:off x="9144000" y="4282318"/>
            <a:ext cx="1275248" cy="1275248"/>
            <a:chOff x="0" y="0"/>
            <a:chExt cx="1913890" cy="1913890"/>
          </a:xfrm>
        </p:grpSpPr>
        <p:sp>
          <p:nvSpPr>
            <p:cNvPr name="Freeform 7" id="7"/>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5271FF"/>
            </a:solidFill>
          </p:spPr>
        </p:sp>
      </p:grpSp>
      <p:grpSp>
        <p:nvGrpSpPr>
          <p:cNvPr name="Group 8" id="8"/>
          <p:cNvGrpSpPr/>
          <p:nvPr/>
        </p:nvGrpSpPr>
        <p:grpSpPr>
          <a:xfrm rot="0">
            <a:off x="9144000" y="6000200"/>
            <a:ext cx="1275248" cy="1275248"/>
            <a:chOff x="0" y="0"/>
            <a:chExt cx="1913890" cy="1913890"/>
          </a:xfrm>
        </p:grpSpPr>
        <p:sp>
          <p:nvSpPr>
            <p:cNvPr name="Freeform 9" id="9"/>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9E9E9"/>
            </a:solidFill>
          </p:spPr>
        </p:sp>
      </p:grpSp>
      <p:grpSp>
        <p:nvGrpSpPr>
          <p:cNvPr name="Group 10" id="10"/>
          <p:cNvGrpSpPr/>
          <p:nvPr/>
        </p:nvGrpSpPr>
        <p:grpSpPr>
          <a:xfrm rot="0">
            <a:off x="9144000" y="7718082"/>
            <a:ext cx="1275248" cy="1275248"/>
            <a:chOff x="0" y="0"/>
            <a:chExt cx="1913890" cy="1913890"/>
          </a:xfrm>
        </p:grpSpPr>
        <p:sp>
          <p:nvSpPr>
            <p:cNvPr name="Freeform 11" id="11"/>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5271FF"/>
            </a:solidFill>
          </p:spPr>
        </p:sp>
      </p:grpSp>
      <p:sp>
        <p:nvSpPr>
          <p:cNvPr name="TextBox 12" id="12"/>
          <p:cNvSpPr txBox="true"/>
          <p:nvPr/>
        </p:nvSpPr>
        <p:spPr>
          <a:xfrm rot="0">
            <a:off x="1450242" y="3084562"/>
            <a:ext cx="6724973" cy="4088724"/>
          </a:xfrm>
          <a:prstGeom prst="rect">
            <a:avLst/>
          </a:prstGeom>
        </p:spPr>
        <p:txBody>
          <a:bodyPr anchor="t" rtlCol="false" tIns="0" lIns="0" bIns="0" rIns="0">
            <a:spAutoFit/>
          </a:bodyPr>
          <a:lstStyle/>
          <a:p>
            <a:pPr algn="l">
              <a:lnSpc>
                <a:spcPts val="10887"/>
              </a:lnSpc>
            </a:pPr>
            <a:r>
              <a:rPr lang="en-US" sz="7776">
                <a:solidFill>
                  <a:srgbClr val="5271FF"/>
                </a:solidFill>
                <a:latin typeface="Montserrat Extra-Bold"/>
                <a:ea typeface="Montserrat Extra-Bold"/>
                <a:cs typeface="Montserrat Extra-Bold"/>
                <a:sym typeface="Montserrat Extra-Bold"/>
              </a:rPr>
              <a:t>Các thành phần của Power BI</a:t>
            </a:r>
          </a:p>
        </p:txBody>
      </p:sp>
      <p:sp>
        <p:nvSpPr>
          <p:cNvPr name="TextBox 13" id="13"/>
          <p:cNvSpPr txBox="true"/>
          <p:nvPr/>
        </p:nvSpPr>
        <p:spPr>
          <a:xfrm rot="0">
            <a:off x="9169405" y="1145337"/>
            <a:ext cx="1224439" cy="679450"/>
          </a:xfrm>
          <a:prstGeom prst="rect">
            <a:avLst/>
          </a:prstGeom>
        </p:spPr>
        <p:txBody>
          <a:bodyPr anchor="t" rtlCol="false" tIns="0" lIns="0" bIns="0" rIns="0">
            <a:spAutoFit/>
          </a:bodyPr>
          <a:lstStyle/>
          <a:p>
            <a:pPr algn="ctr">
              <a:lnSpc>
                <a:spcPts val="5600"/>
              </a:lnSpc>
            </a:pPr>
            <a:r>
              <a:rPr lang="en-US" sz="4000">
                <a:solidFill>
                  <a:srgbClr val="5271FF"/>
                </a:solidFill>
                <a:latin typeface="Montserrat"/>
                <a:ea typeface="Montserrat"/>
                <a:cs typeface="Montserrat"/>
                <a:sym typeface="Montserrat"/>
              </a:rPr>
              <a:t>01</a:t>
            </a:r>
          </a:p>
        </p:txBody>
      </p:sp>
      <p:sp>
        <p:nvSpPr>
          <p:cNvPr name="TextBox 14" id="14"/>
          <p:cNvSpPr txBox="true"/>
          <p:nvPr/>
        </p:nvSpPr>
        <p:spPr>
          <a:xfrm rot="0">
            <a:off x="9169405" y="2863219"/>
            <a:ext cx="1224439" cy="679450"/>
          </a:xfrm>
          <a:prstGeom prst="rect">
            <a:avLst/>
          </a:prstGeom>
        </p:spPr>
        <p:txBody>
          <a:bodyPr anchor="t" rtlCol="false" tIns="0" lIns="0" bIns="0" rIns="0">
            <a:spAutoFit/>
          </a:bodyPr>
          <a:lstStyle/>
          <a:p>
            <a:pPr algn="ctr">
              <a:lnSpc>
                <a:spcPts val="5600"/>
              </a:lnSpc>
            </a:pPr>
            <a:r>
              <a:rPr lang="en-US" sz="4000">
                <a:solidFill>
                  <a:srgbClr val="5271FF"/>
                </a:solidFill>
                <a:latin typeface="Montserrat"/>
                <a:ea typeface="Montserrat"/>
                <a:cs typeface="Montserrat"/>
                <a:sym typeface="Montserrat"/>
              </a:rPr>
              <a:t>02</a:t>
            </a:r>
          </a:p>
        </p:txBody>
      </p:sp>
      <p:sp>
        <p:nvSpPr>
          <p:cNvPr name="TextBox 15" id="15"/>
          <p:cNvSpPr txBox="true"/>
          <p:nvPr/>
        </p:nvSpPr>
        <p:spPr>
          <a:xfrm rot="0">
            <a:off x="9169405" y="4581101"/>
            <a:ext cx="1224439" cy="679450"/>
          </a:xfrm>
          <a:prstGeom prst="rect">
            <a:avLst/>
          </a:prstGeom>
        </p:spPr>
        <p:txBody>
          <a:bodyPr anchor="t" rtlCol="false" tIns="0" lIns="0" bIns="0" rIns="0">
            <a:spAutoFit/>
          </a:bodyPr>
          <a:lstStyle/>
          <a:p>
            <a:pPr algn="ctr">
              <a:lnSpc>
                <a:spcPts val="5600"/>
              </a:lnSpc>
            </a:pPr>
            <a:r>
              <a:rPr lang="en-US" sz="4000">
                <a:solidFill>
                  <a:srgbClr val="FFFFFF"/>
                </a:solidFill>
                <a:latin typeface="Montserrat"/>
                <a:ea typeface="Montserrat"/>
                <a:cs typeface="Montserrat"/>
                <a:sym typeface="Montserrat"/>
              </a:rPr>
              <a:t>03</a:t>
            </a:r>
          </a:p>
        </p:txBody>
      </p:sp>
      <p:sp>
        <p:nvSpPr>
          <p:cNvPr name="TextBox 16" id="16"/>
          <p:cNvSpPr txBox="true"/>
          <p:nvPr/>
        </p:nvSpPr>
        <p:spPr>
          <a:xfrm rot="0">
            <a:off x="9169405" y="6298983"/>
            <a:ext cx="1224439" cy="679450"/>
          </a:xfrm>
          <a:prstGeom prst="rect">
            <a:avLst/>
          </a:prstGeom>
        </p:spPr>
        <p:txBody>
          <a:bodyPr anchor="t" rtlCol="false" tIns="0" lIns="0" bIns="0" rIns="0">
            <a:spAutoFit/>
          </a:bodyPr>
          <a:lstStyle/>
          <a:p>
            <a:pPr algn="ctr">
              <a:lnSpc>
                <a:spcPts val="5600"/>
              </a:lnSpc>
            </a:pPr>
            <a:r>
              <a:rPr lang="en-US" sz="4000">
                <a:solidFill>
                  <a:srgbClr val="5271FF"/>
                </a:solidFill>
                <a:latin typeface="Montserrat"/>
                <a:ea typeface="Montserrat"/>
                <a:cs typeface="Montserrat"/>
                <a:sym typeface="Montserrat"/>
              </a:rPr>
              <a:t>04</a:t>
            </a:r>
          </a:p>
        </p:txBody>
      </p:sp>
      <p:sp>
        <p:nvSpPr>
          <p:cNvPr name="TextBox 17" id="17"/>
          <p:cNvSpPr txBox="true"/>
          <p:nvPr/>
        </p:nvSpPr>
        <p:spPr>
          <a:xfrm rot="0">
            <a:off x="9169405" y="8016865"/>
            <a:ext cx="1224439" cy="679450"/>
          </a:xfrm>
          <a:prstGeom prst="rect">
            <a:avLst/>
          </a:prstGeom>
        </p:spPr>
        <p:txBody>
          <a:bodyPr anchor="t" rtlCol="false" tIns="0" lIns="0" bIns="0" rIns="0">
            <a:spAutoFit/>
          </a:bodyPr>
          <a:lstStyle/>
          <a:p>
            <a:pPr algn="ctr">
              <a:lnSpc>
                <a:spcPts val="5600"/>
              </a:lnSpc>
            </a:pPr>
            <a:r>
              <a:rPr lang="en-US" sz="4000">
                <a:solidFill>
                  <a:srgbClr val="FFFFFF"/>
                </a:solidFill>
                <a:latin typeface="Montserrat"/>
                <a:ea typeface="Montserrat"/>
                <a:cs typeface="Montserrat"/>
                <a:sym typeface="Montserrat"/>
              </a:rPr>
              <a:t>05</a:t>
            </a:r>
          </a:p>
        </p:txBody>
      </p:sp>
      <p:sp>
        <p:nvSpPr>
          <p:cNvPr name="TextBox 18" id="18"/>
          <p:cNvSpPr txBox="true"/>
          <p:nvPr/>
        </p:nvSpPr>
        <p:spPr>
          <a:xfrm rot="0">
            <a:off x="11026035" y="808455"/>
            <a:ext cx="290197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Power BI Desktop:</a:t>
            </a:r>
          </a:p>
        </p:txBody>
      </p:sp>
      <p:sp>
        <p:nvSpPr>
          <p:cNvPr name="TextBox 19" id="19"/>
          <p:cNvSpPr txBox="true"/>
          <p:nvPr/>
        </p:nvSpPr>
        <p:spPr>
          <a:xfrm rot="0">
            <a:off x="11026035" y="2526336"/>
            <a:ext cx="290197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Power BI Service </a:t>
            </a:r>
          </a:p>
        </p:txBody>
      </p:sp>
      <p:sp>
        <p:nvSpPr>
          <p:cNvPr name="TextBox 20" id="20"/>
          <p:cNvSpPr txBox="true"/>
          <p:nvPr/>
        </p:nvSpPr>
        <p:spPr>
          <a:xfrm rot="0">
            <a:off x="11026035" y="4244218"/>
            <a:ext cx="290197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Power BI Mobile:</a:t>
            </a:r>
          </a:p>
        </p:txBody>
      </p:sp>
      <p:sp>
        <p:nvSpPr>
          <p:cNvPr name="TextBox 21" id="21"/>
          <p:cNvSpPr txBox="true"/>
          <p:nvPr/>
        </p:nvSpPr>
        <p:spPr>
          <a:xfrm rot="0">
            <a:off x="11026035" y="5962100"/>
            <a:ext cx="290197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Power BI Embedded</a:t>
            </a:r>
          </a:p>
        </p:txBody>
      </p:sp>
      <p:sp>
        <p:nvSpPr>
          <p:cNvPr name="TextBox 22" id="22"/>
          <p:cNvSpPr txBox="true"/>
          <p:nvPr/>
        </p:nvSpPr>
        <p:spPr>
          <a:xfrm rot="0">
            <a:off x="11026035" y="7679982"/>
            <a:ext cx="290197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Power Query</a:t>
            </a:r>
          </a:p>
        </p:txBody>
      </p:sp>
      <p:sp>
        <p:nvSpPr>
          <p:cNvPr name="TextBox 23" id="23"/>
          <p:cNvSpPr txBox="true"/>
          <p:nvPr/>
        </p:nvSpPr>
        <p:spPr>
          <a:xfrm rot="0">
            <a:off x="11026035" y="1277933"/>
            <a:ext cx="6328044" cy="1044575"/>
          </a:xfrm>
          <a:prstGeom prst="rect">
            <a:avLst/>
          </a:prstGeom>
        </p:spPr>
        <p:txBody>
          <a:bodyPr anchor="t" rtlCol="false" tIns="0" lIns="0" bIns="0" rIns="0">
            <a:spAutoFit/>
          </a:bodyPr>
          <a:lstStyle/>
          <a:p>
            <a:pPr algn="just">
              <a:lnSpc>
                <a:spcPts val="2800"/>
              </a:lnSpc>
            </a:pPr>
            <a:r>
              <a:rPr lang="en-US" sz="2000">
                <a:solidFill>
                  <a:srgbClr val="000000"/>
                </a:solidFill>
                <a:latin typeface="Montserrat"/>
                <a:ea typeface="Montserrat"/>
                <a:cs typeface="Montserrat"/>
                <a:sym typeface="Montserrat"/>
              </a:rPr>
              <a:t>Là ứng</a:t>
            </a:r>
            <a:r>
              <a:rPr lang="en-US" sz="2000">
                <a:solidFill>
                  <a:srgbClr val="000000"/>
                </a:solidFill>
                <a:latin typeface="Montserrat"/>
                <a:ea typeface="Montserrat"/>
                <a:cs typeface="Montserrat"/>
                <a:sym typeface="Montserrat"/>
              </a:rPr>
              <a:t> dụng cài đặt trên máy tính, cho phép người dùng tạo các báo cáo và phân tích dữ liệu.</a:t>
            </a:r>
          </a:p>
          <a:p>
            <a:pPr algn="just">
              <a:lnSpc>
                <a:spcPts val="2800"/>
              </a:lnSpc>
            </a:pPr>
          </a:p>
        </p:txBody>
      </p:sp>
      <p:sp>
        <p:nvSpPr>
          <p:cNvPr name="TextBox 24" id="24"/>
          <p:cNvSpPr txBox="true"/>
          <p:nvPr/>
        </p:nvSpPr>
        <p:spPr>
          <a:xfrm rot="0">
            <a:off x="11026035" y="2851375"/>
            <a:ext cx="6328044" cy="1044575"/>
          </a:xfrm>
          <a:prstGeom prst="rect">
            <a:avLst/>
          </a:prstGeom>
        </p:spPr>
        <p:txBody>
          <a:bodyPr anchor="t" rtlCol="false" tIns="0" lIns="0" bIns="0" rIns="0">
            <a:spAutoFit/>
          </a:bodyPr>
          <a:lstStyle/>
          <a:p>
            <a:pPr algn="just">
              <a:lnSpc>
                <a:spcPts val="2800"/>
              </a:lnSpc>
            </a:pPr>
            <a:r>
              <a:rPr lang="en-US" sz="2000">
                <a:solidFill>
                  <a:srgbClr val="000000"/>
                </a:solidFill>
                <a:latin typeface="Montserrat"/>
                <a:ea typeface="Montserrat"/>
                <a:cs typeface="Montserrat"/>
                <a:sym typeface="Montserrat"/>
              </a:rPr>
              <a:t>Là dịch vụ đám mây của Microsoft, cho phép người dùng xem, chia sẻ và cộng tác trên các báo cáo và bảng điều khiển.</a:t>
            </a:r>
          </a:p>
        </p:txBody>
      </p:sp>
      <p:sp>
        <p:nvSpPr>
          <p:cNvPr name="TextBox 25" id="25"/>
          <p:cNvSpPr txBox="true"/>
          <p:nvPr/>
        </p:nvSpPr>
        <p:spPr>
          <a:xfrm rot="0">
            <a:off x="11026035" y="4545843"/>
            <a:ext cx="6328044" cy="1044575"/>
          </a:xfrm>
          <a:prstGeom prst="rect">
            <a:avLst/>
          </a:prstGeom>
        </p:spPr>
        <p:txBody>
          <a:bodyPr anchor="t" rtlCol="false" tIns="0" lIns="0" bIns="0" rIns="0">
            <a:spAutoFit/>
          </a:bodyPr>
          <a:lstStyle/>
          <a:p>
            <a:pPr algn="just">
              <a:lnSpc>
                <a:spcPts val="2800"/>
              </a:lnSpc>
            </a:pPr>
            <a:r>
              <a:rPr lang="en-US" sz="2000">
                <a:solidFill>
                  <a:srgbClr val="000000"/>
                </a:solidFill>
                <a:latin typeface="Montserrat"/>
                <a:ea typeface="Montserrat"/>
                <a:cs typeface="Montserrat"/>
                <a:sym typeface="Montserrat"/>
              </a:rPr>
              <a:t>Là ứng dụng trên thiết bị di động (Android, iOS và Windows) cho phép người dùng truy cập vào các báo cáo và bảng điều khiển mọi lúc, mọi nơi.</a:t>
            </a:r>
          </a:p>
        </p:txBody>
      </p:sp>
      <p:sp>
        <p:nvSpPr>
          <p:cNvPr name="TextBox 26" id="26"/>
          <p:cNvSpPr txBox="true"/>
          <p:nvPr/>
        </p:nvSpPr>
        <p:spPr>
          <a:xfrm rot="0">
            <a:off x="11026035" y="6406933"/>
            <a:ext cx="6328044" cy="692150"/>
          </a:xfrm>
          <a:prstGeom prst="rect">
            <a:avLst/>
          </a:prstGeom>
        </p:spPr>
        <p:txBody>
          <a:bodyPr anchor="t" rtlCol="false" tIns="0" lIns="0" bIns="0" rIns="0">
            <a:spAutoFit/>
          </a:bodyPr>
          <a:lstStyle/>
          <a:p>
            <a:pPr algn="just">
              <a:lnSpc>
                <a:spcPts val="2800"/>
              </a:lnSpc>
            </a:pPr>
            <a:r>
              <a:rPr lang="en-US" sz="2000">
                <a:solidFill>
                  <a:srgbClr val="000000"/>
                </a:solidFill>
                <a:latin typeface="Montserrat"/>
                <a:ea typeface="Montserrat"/>
                <a:cs typeface="Montserrat"/>
                <a:sym typeface="Montserrat"/>
              </a:rPr>
              <a:t>Là dịch vụ tích hợp báo cáo Power BI vào các ứng dụng hoặc trang web của doanh nghiệp.</a:t>
            </a:r>
          </a:p>
        </p:txBody>
      </p:sp>
      <p:sp>
        <p:nvSpPr>
          <p:cNvPr name="TextBox 27" id="27"/>
          <p:cNvSpPr txBox="true"/>
          <p:nvPr/>
        </p:nvSpPr>
        <p:spPr>
          <a:xfrm rot="0">
            <a:off x="11026035" y="8089900"/>
            <a:ext cx="6328044" cy="692150"/>
          </a:xfrm>
          <a:prstGeom prst="rect">
            <a:avLst/>
          </a:prstGeom>
        </p:spPr>
        <p:txBody>
          <a:bodyPr anchor="t" rtlCol="false" tIns="0" lIns="0" bIns="0" rIns="0">
            <a:spAutoFit/>
          </a:bodyPr>
          <a:lstStyle/>
          <a:p>
            <a:pPr algn="just">
              <a:lnSpc>
                <a:spcPts val="2800"/>
              </a:lnSpc>
            </a:pPr>
            <a:r>
              <a:rPr lang="en-US" sz="2000">
                <a:solidFill>
                  <a:srgbClr val="000000"/>
                </a:solidFill>
                <a:latin typeface="Montserrat"/>
                <a:ea typeface="Montserrat"/>
                <a:cs typeface="Montserrat"/>
                <a:sym typeface="Montserrat"/>
              </a:rPr>
              <a:t>Công cụ dùng để kết nối, xử lý, và biến đổi dữ liệu từ nhiều nguồn khác nhau.</a:t>
            </a:r>
          </a:p>
        </p:txBody>
      </p:sp>
      <p:grpSp>
        <p:nvGrpSpPr>
          <p:cNvPr name="Group 28" id="28"/>
          <p:cNvGrpSpPr/>
          <p:nvPr/>
        </p:nvGrpSpPr>
        <p:grpSpPr>
          <a:xfrm rot="0">
            <a:off x="0" y="9675834"/>
            <a:ext cx="18288000" cy="611166"/>
            <a:chOff x="0" y="0"/>
            <a:chExt cx="6671512" cy="222955"/>
          </a:xfrm>
        </p:grpSpPr>
        <p:sp>
          <p:nvSpPr>
            <p:cNvPr name="Freeform 29" id="29"/>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FECB00">
                <a:alpha val="51765"/>
              </a:srgbClr>
            </a:solidFill>
          </p:spPr>
        </p:sp>
      </p:grpSp>
      <p:grpSp>
        <p:nvGrpSpPr>
          <p:cNvPr name="Group 30" id="30"/>
          <p:cNvGrpSpPr/>
          <p:nvPr/>
        </p:nvGrpSpPr>
        <p:grpSpPr>
          <a:xfrm rot="0">
            <a:off x="0" y="9675834"/>
            <a:ext cx="9872106" cy="611166"/>
            <a:chOff x="0" y="0"/>
            <a:chExt cx="3601371" cy="222955"/>
          </a:xfrm>
        </p:grpSpPr>
        <p:sp>
          <p:nvSpPr>
            <p:cNvPr name="Freeform 31" id="31"/>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FECB00">
                <a:alpha val="51765"/>
              </a:srgbClr>
            </a:solidFill>
          </p:spPr>
        </p:sp>
      </p:grpSp>
      <p:sp>
        <p:nvSpPr>
          <p:cNvPr name="TextBox 32" id="32"/>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6</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450242" y="3084562"/>
            <a:ext cx="6724973" cy="4088724"/>
          </a:xfrm>
          <a:prstGeom prst="rect">
            <a:avLst/>
          </a:prstGeom>
        </p:spPr>
        <p:txBody>
          <a:bodyPr anchor="t" rtlCol="false" tIns="0" lIns="0" bIns="0" rIns="0">
            <a:spAutoFit/>
          </a:bodyPr>
          <a:lstStyle/>
          <a:p>
            <a:pPr algn="l">
              <a:lnSpc>
                <a:spcPts val="10887"/>
              </a:lnSpc>
            </a:pPr>
            <a:r>
              <a:rPr lang="en-US" sz="7776">
                <a:solidFill>
                  <a:srgbClr val="5271FF"/>
                </a:solidFill>
                <a:latin typeface="Montserrat Extra-Bold"/>
                <a:ea typeface="Montserrat Extra-Bold"/>
                <a:cs typeface="Montserrat Extra-Bold"/>
                <a:sym typeface="Montserrat Extra-Bold"/>
              </a:rPr>
              <a:t>Các thành phần của Power BI</a:t>
            </a:r>
          </a:p>
        </p:txBody>
      </p:sp>
      <p:grpSp>
        <p:nvGrpSpPr>
          <p:cNvPr name="Group 3" id="3"/>
          <p:cNvGrpSpPr/>
          <p:nvPr/>
        </p:nvGrpSpPr>
        <p:grpSpPr>
          <a:xfrm rot="0">
            <a:off x="0" y="9675834"/>
            <a:ext cx="18288000" cy="611166"/>
            <a:chOff x="0" y="0"/>
            <a:chExt cx="6671512" cy="222955"/>
          </a:xfrm>
        </p:grpSpPr>
        <p:sp>
          <p:nvSpPr>
            <p:cNvPr name="Freeform 4" id="4"/>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FECB00">
                <a:alpha val="51765"/>
              </a:srgbClr>
            </a:solidFill>
          </p:spPr>
        </p:sp>
      </p:grpSp>
      <p:grpSp>
        <p:nvGrpSpPr>
          <p:cNvPr name="Group 5" id="5"/>
          <p:cNvGrpSpPr/>
          <p:nvPr/>
        </p:nvGrpSpPr>
        <p:grpSpPr>
          <a:xfrm rot="0">
            <a:off x="0" y="9675834"/>
            <a:ext cx="9872106" cy="611166"/>
            <a:chOff x="0" y="0"/>
            <a:chExt cx="3601371" cy="222955"/>
          </a:xfrm>
        </p:grpSpPr>
        <p:sp>
          <p:nvSpPr>
            <p:cNvPr name="Freeform 6" id="6"/>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FECB00">
                <a:alpha val="51765"/>
              </a:srgbClr>
            </a:solidFill>
          </p:spPr>
        </p:sp>
      </p:grpSp>
      <p:grpSp>
        <p:nvGrpSpPr>
          <p:cNvPr name="Group 7" id="7"/>
          <p:cNvGrpSpPr/>
          <p:nvPr/>
        </p:nvGrpSpPr>
        <p:grpSpPr>
          <a:xfrm rot="0">
            <a:off x="9144000" y="2850186"/>
            <a:ext cx="1275248" cy="1275248"/>
            <a:chOff x="0" y="0"/>
            <a:chExt cx="1913890" cy="1913890"/>
          </a:xfrm>
        </p:grpSpPr>
        <p:sp>
          <p:nvSpPr>
            <p:cNvPr name="Freeform 8" id="8"/>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FECB00"/>
            </a:solidFill>
          </p:spPr>
        </p:sp>
      </p:grpSp>
      <p:grpSp>
        <p:nvGrpSpPr>
          <p:cNvPr name="Group 9" id="9"/>
          <p:cNvGrpSpPr/>
          <p:nvPr/>
        </p:nvGrpSpPr>
        <p:grpSpPr>
          <a:xfrm rot="0">
            <a:off x="9144000" y="4568068"/>
            <a:ext cx="1275248" cy="1275248"/>
            <a:chOff x="0" y="0"/>
            <a:chExt cx="1913890" cy="1913890"/>
          </a:xfrm>
        </p:grpSpPr>
        <p:sp>
          <p:nvSpPr>
            <p:cNvPr name="Freeform 10" id="10"/>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5271FF"/>
            </a:solidFill>
          </p:spPr>
        </p:sp>
      </p:grpSp>
      <p:grpSp>
        <p:nvGrpSpPr>
          <p:cNvPr name="Group 11" id="11"/>
          <p:cNvGrpSpPr/>
          <p:nvPr/>
        </p:nvGrpSpPr>
        <p:grpSpPr>
          <a:xfrm rot="0">
            <a:off x="9144000" y="6285950"/>
            <a:ext cx="1275248" cy="1275248"/>
            <a:chOff x="0" y="0"/>
            <a:chExt cx="1913890" cy="1913890"/>
          </a:xfrm>
        </p:grpSpPr>
        <p:sp>
          <p:nvSpPr>
            <p:cNvPr name="Freeform 12" id="12"/>
            <p:cNvSpPr/>
            <p:nvPr/>
          </p:nvSpPr>
          <p:spPr>
            <a:xfrm flipH="false" flipV="false" rot="0">
              <a:off x="0" y="0"/>
              <a:ext cx="1913890" cy="1913890"/>
            </a:xfrm>
            <a:custGeom>
              <a:avLst/>
              <a:gdLst/>
              <a:ahLst/>
              <a:cxnLst/>
              <a:rect r="r" b="b" t="t" l="l"/>
              <a:pathLst>
                <a:path h="1913890" w="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9E9E9"/>
            </a:solidFill>
          </p:spPr>
        </p:sp>
      </p:grpSp>
      <p:sp>
        <p:nvSpPr>
          <p:cNvPr name="TextBox 13" id="13"/>
          <p:cNvSpPr txBox="true"/>
          <p:nvPr/>
        </p:nvSpPr>
        <p:spPr>
          <a:xfrm rot="0">
            <a:off x="9169405" y="3109985"/>
            <a:ext cx="1224439" cy="679450"/>
          </a:xfrm>
          <a:prstGeom prst="rect">
            <a:avLst/>
          </a:prstGeom>
        </p:spPr>
        <p:txBody>
          <a:bodyPr anchor="t" rtlCol="false" tIns="0" lIns="0" bIns="0" rIns="0">
            <a:spAutoFit/>
          </a:bodyPr>
          <a:lstStyle/>
          <a:p>
            <a:pPr algn="ctr">
              <a:lnSpc>
                <a:spcPts val="5600"/>
              </a:lnSpc>
            </a:pPr>
            <a:r>
              <a:rPr lang="en-US" sz="4000">
                <a:solidFill>
                  <a:srgbClr val="5271FF"/>
                </a:solidFill>
                <a:latin typeface="Montserrat"/>
                <a:ea typeface="Montserrat"/>
                <a:cs typeface="Montserrat"/>
                <a:sym typeface="Montserrat"/>
              </a:rPr>
              <a:t>06</a:t>
            </a:r>
          </a:p>
        </p:txBody>
      </p:sp>
      <p:sp>
        <p:nvSpPr>
          <p:cNvPr name="TextBox 14" id="14"/>
          <p:cNvSpPr txBox="true"/>
          <p:nvPr/>
        </p:nvSpPr>
        <p:spPr>
          <a:xfrm rot="0">
            <a:off x="9169405" y="4827867"/>
            <a:ext cx="1224439" cy="679450"/>
          </a:xfrm>
          <a:prstGeom prst="rect">
            <a:avLst/>
          </a:prstGeom>
        </p:spPr>
        <p:txBody>
          <a:bodyPr anchor="t" rtlCol="false" tIns="0" lIns="0" bIns="0" rIns="0">
            <a:spAutoFit/>
          </a:bodyPr>
          <a:lstStyle/>
          <a:p>
            <a:pPr algn="ctr">
              <a:lnSpc>
                <a:spcPts val="5600"/>
              </a:lnSpc>
            </a:pPr>
            <a:r>
              <a:rPr lang="en-US" sz="4000">
                <a:solidFill>
                  <a:srgbClr val="FFFFFF"/>
                </a:solidFill>
                <a:latin typeface="Montserrat"/>
                <a:ea typeface="Montserrat"/>
                <a:cs typeface="Montserrat"/>
                <a:sym typeface="Montserrat"/>
              </a:rPr>
              <a:t>07</a:t>
            </a:r>
          </a:p>
        </p:txBody>
      </p:sp>
      <p:sp>
        <p:nvSpPr>
          <p:cNvPr name="TextBox 15" id="15"/>
          <p:cNvSpPr txBox="true"/>
          <p:nvPr/>
        </p:nvSpPr>
        <p:spPr>
          <a:xfrm rot="0">
            <a:off x="9169405" y="6545749"/>
            <a:ext cx="1224439" cy="679450"/>
          </a:xfrm>
          <a:prstGeom prst="rect">
            <a:avLst/>
          </a:prstGeom>
        </p:spPr>
        <p:txBody>
          <a:bodyPr anchor="t" rtlCol="false" tIns="0" lIns="0" bIns="0" rIns="0">
            <a:spAutoFit/>
          </a:bodyPr>
          <a:lstStyle/>
          <a:p>
            <a:pPr algn="ctr">
              <a:lnSpc>
                <a:spcPts val="5600"/>
              </a:lnSpc>
            </a:pPr>
            <a:r>
              <a:rPr lang="en-US" sz="4000">
                <a:solidFill>
                  <a:srgbClr val="5271FF"/>
                </a:solidFill>
                <a:latin typeface="Montserrat"/>
                <a:ea typeface="Montserrat"/>
                <a:cs typeface="Montserrat"/>
                <a:sym typeface="Montserrat"/>
              </a:rPr>
              <a:t>08</a:t>
            </a:r>
          </a:p>
        </p:txBody>
      </p:sp>
      <p:sp>
        <p:nvSpPr>
          <p:cNvPr name="TextBox 16" id="16"/>
          <p:cNvSpPr txBox="true"/>
          <p:nvPr/>
        </p:nvSpPr>
        <p:spPr>
          <a:xfrm rot="0">
            <a:off x="11026035" y="2812086"/>
            <a:ext cx="290197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Power Pivot</a:t>
            </a:r>
          </a:p>
        </p:txBody>
      </p:sp>
      <p:sp>
        <p:nvSpPr>
          <p:cNvPr name="TextBox 17" id="17"/>
          <p:cNvSpPr txBox="true"/>
          <p:nvPr/>
        </p:nvSpPr>
        <p:spPr>
          <a:xfrm rot="0">
            <a:off x="11026035" y="4529968"/>
            <a:ext cx="3656570"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Power BI Report Server</a:t>
            </a:r>
          </a:p>
        </p:txBody>
      </p:sp>
      <p:sp>
        <p:nvSpPr>
          <p:cNvPr name="TextBox 18" id="18"/>
          <p:cNvSpPr txBox="true"/>
          <p:nvPr/>
        </p:nvSpPr>
        <p:spPr>
          <a:xfrm rot="0">
            <a:off x="11026035" y="6247850"/>
            <a:ext cx="2901979" cy="339725"/>
          </a:xfrm>
          <a:prstGeom prst="rect">
            <a:avLst/>
          </a:prstGeom>
        </p:spPr>
        <p:txBody>
          <a:bodyPr anchor="t" rtlCol="false" tIns="0" lIns="0" bIns="0" rIns="0">
            <a:spAutoFit/>
          </a:bodyPr>
          <a:lstStyle/>
          <a:p>
            <a:pPr algn="l">
              <a:lnSpc>
                <a:spcPts val="2800"/>
              </a:lnSpc>
            </a:pPr>
            <a:r>
              <a:rPr lang="en-US" sz="2000" b="true">
                <a:solidFill>
                  <a:srgbClr val="5271FF"/>
                </a:solidFill>
                <a:latin typeface="Montserrat Bold"/>
                <a:ea typeface="Montserrat Bold"/>
                <a:cs typeface="Montserrat Bold"/>
                <a:sym typeface="Montserrat Bold"/>
              </a:rPr>
              <a:t>Power BI Gateway</a:t>
            </a:r>
          </a:p>
        </p:txBody>
      </p:sp>
      <p:sp>
        <p:nvSpPr>
          <p:cNvPr name="TextBox 19" id="19"/>
          <p:cNvSpPr txBox="true"/>
          <p:nvPr/>
        </p:nvSpPr>
        <p:spPr>
          <a:xfrm rot="0">
            <a:off x="11026035" y="3337150"/>
            <a:ext cx="6340538" cy="1035050"/>
          </a:xfrm>
          <a:prstGeom prst="rect">
            <a:avLst/>
          </a:prstGeom>
        </p:spPr>
        <p:txBody>
          <a:bodyPr anchor="t" rtlCol="false" tIns="0" lIns="0" bIns="0" rIns="0">
            <a:spAutoFit/>
          </a:bodyPr>
          <a:lstStyle/>
          <a:p>
            <a:pPr algn="just">
              <a:lnSpc>
                <a:spcPts val="2799"/>
              </a:lnSpc>
            </a:pPr>
            <a:r>
              <a:rPr lang="en-US" sz="1999">
                <a:solidFill>
                  <a:srgbClr val="000000"/>
                </a:solidFill>
                <a:latin typeface="Montserrat"/>
                <a:ea typeface="Montserrat"/>
                <a:cs typeface="Montserrat"/>
                <a:sym typeface="Montserrat"/>
              </a:rPr>
              <a:t>Là thành phần dùng để phân tích dữ</a:t>
            </a:r>
            <a:r>
              <a:rPr lang="en-US" sz="1999">
                <a:solidFill>
                  <a:srgbClr val="000000"/>
                </a:solidFill>
                <a:latin typeface="Montserrat"/>
                <a:ea typeface="Montserrat"/>
                <a:cs typeface="Montserrat"/>
                <a:sym typeface="Montserrat"/>
              </a:rPr>
              <a:t> liệu phức tạp với khối lượng lớn.</a:t>
            </a:r>
          </a:p>
          <a:p>
            <a:pPr algn="just">
              <a:lnSpc>
                <a:spcPts val="2799"/>
              </a:lnSpc>
            </a:pPr>
          </a:p>
        </p:txBody>
      </p:sp>
      <p:sp>
        <p:nvSpPr>
          <p:cNvPr name="TextBox 20" id="20"/>
          <p:cNvSpPr txBox="true"/>
          <p:nvPr/>
        </p:nvSpPr>
        <p:spPr>
          <a:xfrm rot="0">
            <a:off x="11026035" y="4939862"/>
            <a:ext cx="6340538" cy="1035050"/>
          </a:xfrm>
          <a:prstGeom prst="rect">
            <a:avLst/>
          </a:prstGeom>
        </p:spPr>
        <p:txBody>
          <a:bodyPr anchor="t" rtlCol="false" tIns="0" lIns="0" bIns="0" rIns="0">
            <a:spAutoFit/>
          </a:bodyPr>
          <a:lstStyle/>
          <a:p>
            <a:pPr algn="just">
              <a:lnSpc>
                <a:spcPts val="2799"/>
              </a:lnSpc>
            </a:pPr>
            <a:r>
              <a:rPr lang="en-US" sz="1999">
                <a:solidFill>
                  <a:srgbClr val="000000"/>
                </a:solidFill>
                <a:latin typeface="Montserrat"/>
                <a:ea typeface="Montserrat"/>
                <a:cs typeface="Montserrat"/>
                <a:sym typeface="Montserrat"/>
              </a:rPr>
              <a:t>Là giải pháp on-premises (triển khai tại chỗ), cho phép lưu trữ và quản lý báo cáo trên máy chủ nội bộ thay vì đám mây.</a:t>
            </a:r>
          </a:p>
        </p:txBody>
      </p:sp>
      <p:sp>
        <p:nvSpPr>
          <p:cNvPr name="TextBox 21" id="21"/>
          <p:cNvSpPr txBox="true"/>
          <p:nvPr/>
        </p:nvSpPr>
        <p:spPr>
          <a:xfrm rot="0">
            <a:off x="11026035" y="6759025"/>
            <a:ext cx="6340538" cy="682625"/>
          </a:xfrm>
          <a:prstGeom prst="rect">
            <a:avLst/>
          </a:prstGeom>
        </p:spPr>
        <p:txBody>
          <a:bodyPr anchor="t" rtlCol="false" tIns="0" lIns="0" bIns="0" rIns="0">
            <a:spAutoFit/>
          </a:bodyPr>
          <a:lstStyle/>
          <a:p>
            <a:pPr algn="just">
              <a:lnSpc>
                <a:spcPts val="2799"/>
              </a:lnSpc>
            </a:pPr>
            <a:r>
              <a:rPr lang="en-US" sz="1999">
                <a:solidFill>
                  <a:srgbClr val="000000"/>
                </a:solidFill>
                <a:latin typeface="Montserrat"/>
                <a:ea typeface="Montserrat"/>
                <a:cs typeface="Montserrat"/>
                <a:sym typeface="Montserrat"/>
              </a:rPr>
              <a:t>Công cụ kết nối dữ liệu on-premises (tại chỗ) với Power BI Service.</a:t>
            </a:r>
          </a:p>
        </p:txBody>
      </p:sp>
      <p:sp>
        <p:nvSpPr>
          <p:cNvPr name="TextBox 22" id="22"/>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952908" y="1623599"/>
            <a:ext cx="5165455" cy="7039802"/>
          </a:xfrm>
          <a:custGeom>
            <a:avLst/>
            <a:gdLst/>
            <a:ahLst/>
            <a:cxnLst/>
            <a:rect r="r" b="b" t="t" l="l"/>
            <a:pathLst>
              <a:path h="7039802" w="5165455">
                <a:moveTo>
                  <a:pt x="0" y="0"/>
                </a:moveTo>
                <a:lnTo>
                  <a:pt x="5165455" y="0"/>
                </a:lnTo>
                <a:lnTo>
                  <a:pt x="5165455" y="7039802"/>
                </a:lnTo>
                <a:lnTo>
                  <a:pt x="0" y="70398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798418" y="1705603"/>
            <a:ext cx="7970611" cy="1111360"/>
          </a:xfrm>
          <a:prstGeom prst="rect">
            <a:avLst/>
          </a:prstGeom>
        </p:spPr>
        <p:txBody>
          <a:bodyPr anchor="t" rtlCol="false" tIns="0" lIns="0" bIns="0" rIns="0">
            <a:spAutoFit/>
          </a:bodyPr>
          <a:lstStyle/>
          <a:p>
            <a:pPr algn="l">
              <a:lnSpc>
                <a:spcPts val="9093"/>
              </a:lnSpc>
            </a:pPr>
            <a:r>
              <a:rPr lang="en-US" sz="6495">
                <a:solidFill>
                  <a:srgbClr val="012F71"/>
                </a:solidFill>
                <a:latin typeface="Montserrat Extra-Bold"/>
                <a:ea typeface="Montserrat Extra-Bold"/>
                <a:cs typeface="Montserrat Extra-Bold"/>
                <a:sym typeface="Montserrat Extra-Bold"/>
              </a:rPr>
              <a:t>Mục đích</a:t>
            </a:r>
          </a:p>
        </p:txBody>
      </p:sp>
      <p:sp>
        <p:nvSpPr>
          <p:cNvPr name="TextBox 4" id="4"/>
          <p:cNvSpPr txBox="true"/>
          <p:nvPr/>
        </p:nvSpPr>
        <p:spPr>
          <a:xfrm rot="0">
            <a:off x="1798418" y="3518341"/>
            <a:ext cx="6694332" cy="3639312"/>
          </a:xfrm>
          <a:prstGeom prst="rect">
            <a:avLst/>
          </a:prstGeom>
        </p:spPr>
        <p:txBody>
          <a:bodyPr anchor="t" rtlCol="false" tIns="0" lIns="0" bIns="0" rIns="0">
            <a:spAutoFit/>
          </a:bodyPr>
          <a:lstStyle/>
          <a:p>
            <a:pPr algn="just">
              <a:lnSpc>
                <a:spcPts val="3633"/>
              </a:lnSpc>
            </a:pPr>
            <a:r>
              <a:rPr lang="en-US" sz="2595" b="true">
                <a:solidFill>
                  <a:srgbClr val="012F71"/>
                </a:solidFill>
                <a:latin typeface="Montserrat Bold"/>
                <a:ea typeface="Montserrat Bold"/>
                <a:cs typeface="Montserrat Bold"/>
                <a:sym typeface="Montserrat Bold"/>
              </a:rPr>
              <a:t>Mục đích của Power BI là cung cấp một nền tảng linh hoạt để trực quan hóa dữ liệu và hỗ trợ việc ra quyết định trong doanh nghiệp. Nó giúp kết nối nhiều nguồn dữ liệu khác nhau và phân tích dữ liệu một cách tổng thể, tạo ra cái nhìn toàn diện và chính xác.</a:t>
            </a:r>
          </a:p>
          <a:p>
            <a:pPr algn="just">
              <a:lnSpc>
                <a:spcPts val="3633"/>
              </a:lnSpc>
            </a:pPr>
          </a:p>
        </p:txBody>
      </p:sp>
      <p:grpSp>
        <p:nvGrpSpPr>
          <p:cNvPr name="Group 5" id="5"/>
          <p:cNvGrpSpPr/>
          <p:nvPr/>
        </p:nvGrpSpPr>
        <p:grpSpPr>
          <a:xfrm rot="0">
            <a:off x="0" y="9675834"/>
            <a:ext cx="18288000" cy="611166"/>
            <a:chOff x="0" y="0"/>
            <a:chExt cx="6671512" cy="222955"/>
          </a:xfrm>
        </p:grpSpPr>
        <p:sp>
          <p:nvSpPr>
            <p:cNvPr name="Freeform 6" id="6"/>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5271FF">
                <a:alpha val="51765"/>
              </a:srgbClr>
            </a:solidFill>
          </p:spPr>
        </p:sp>
      </p:grpSp>
      <p:grpSp>
        <p:nvGrpSpPr>
          <p:cNvPr name="Group 7" id="7"/>
          <p:cNvGrpSpPr/>
          <p:nvPr/>
        </p:nvGrpSpPr>
        <p:grpSpPr>
          <a:xfrm rot="0">
            <a:off x="0" y="9675834"/>
            <a:ext cx="9872106" cy="611166"/>
            <a:chOff x="0" y="0"/>
            <a:chExt cx="3601371" cy="222955"/>
          </a:xfrm>
        </p:grpSpPr>
        <p:sp>
          <p:nvSpPr>
            <p:cNvPr name="Freeform 8" id="8"/>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5271FF">
                <a:alpha val="51765"/>
              </a:srgbClr>
            </a:solidFill>
          </p:spPr>
        </p:sp>
      </p:grpSp>
      <p:sp>
        <p:nvSpPr>
          <p:cNvPr name="TextBox 9" id="9"/>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675834"/>
            <a:ext cx="18288000" cy="611166"/>
            <a:chOff x="0" y="0"/>
            <a:chExt cx="6671512" cy="222955"/>
          </a:xfrm>
        </p:grpSpPr>
        <p:sp>
          <p:nvSpPr>
            <p:cNvPr name="Freeform 3" id="3"/>
            <p:cNvSpPr/>
            <p:nvPr/>
          </p:nvSpPr>
          <p:spPr>
            <a:xfrm flipH="false" flipV="false" rot="0">
              <a:off x="0" y="0"/>
              <a:ext cx="6671512" cy="222955"/>
            </a:xfrm>
            <a:custGeom>
              <a:avLst/>
              <a:gdLst/>
              <a:ahLst/>
              <a:cxnLst/>
              <a:rect r="r" b="b" t="t" l="l"/>
              <a:pathLst>
                <a:path h="222955" w="6671512">
                  <a:moveTo>
                    <a:pt x="0" y="0"/>
                  </a:moveTo>
                  <a:lnTo>
                    <a:pt x="6671512" y="0"/>
                  </a:lnTo>
                  <a:lnTo>
                    <a:pt x="6671512" y="222955"/>
                  </a:lnTo>
                  <a:lnTo>
                    <a:pt x="0" y="222955"/>
                  </a:lnTo>
                  <a:close/>
                </a:path>
              </a:pathLst>
            </a:custGeom>
            <a:solidFill>
              <a:srgbClr val="5271FF">
                <a:alpha val="51765"/>
              </a:srgbClr>
            </a:solidFill>
          </p:spPr>
        </p:sp>
      </p:grpSp>
      <p:grpSp>
        <p:nvGrpSpPr>
          <p:cNvPr name="Group 4" id="4"/>
          <p:cNvGrpSpPr/>
          <p:nvPr/>
        </p:nvGrpSpPr>
        <p:grpSpPr>
          <a:xfrm rot="0">
            <a:off x="0" y="9675834"/>
            <a:ext cx="9872106" cy="611166"/>
            <a:chOff x="0" y="0"/>
            <a:chExt cx="3601371" cy="222955"/>
          </a:xfrm>
        </p:grpSpPr>
        <p:sp>
          <p:nvSpPr>
            <p:cNvPr name="Freeform 5" id="5"/>
            <p:cNvSpPr/>
            <p:nvPr/>
          </p:nvSpPr>
          <p:spPr>
            <a:xfrm flipH="false" flipV="false" rot="0">
              <a:off x="0" y="0"/>
              <a:ext cx="3601371" cy="222955"/>
            </a:xfrm>
            <a:custGeom>
              <a:avLst/>
              <a:gdLst/>
              <a:ahLst/>
              <a:cxnLst/>
              <a:rect r="r" b="b" t="t" l="l"/>
              <a:pathLst>
                <a:path h="222955" w="3601371">
                  <a:moveTo>
                    <a:pt x="0" y="0"/>
                  </a:moveTo>
                  <a:lnTo>
                    <a:pt x="3601371" y="0"/>
                  </a:lnTo>
                  <a:lnTo>
                    <a:pt x="3601371" y="222955"/>
                  </a:lnTo>
                  <a:lnTo>
                    <a:pt x="0" y="222955"/>
                  </a:lnTo>
                  <a:close/>
                </a:path>
              </a:pathLst>
            </a:custGeom>
            <a:solidFill>
              <a:srgbClr val="5271FF">
                <a:alpha val="51765"/>
              </a:srgbClr>
            </a:solidFill>
          </p:spPr>
        </p:sp>
      </p:grpSp>
      <p:sp>
        <p:nvSpPr>
          <p:cNvPr name="Freeform 6" id="6"/>
          <p:cNvSpPr/>
          <p:nvPr/>
        </p:nvSpPr>
        <p:spPr>
          <a:xfrm flipH="false" flipV="false" rot="0">
            <a:off x="9872106" y="2224644"/>
            <a:ext cx="7691736" cy="4939821"/>
          </a:xfrm>
          <a:custGeom>
            <a:avLst/>
            <a:gdLst/>
            <a:ahLst/>
            <a:cxnLst/>
            <a:rect r="r" b="b" t="t" l="l"/>
            <a:pathLst>
              <a:path h="4939821" w="7691736">
                <a:moveTo>
                  <a:pt x="0" y="0"/>
                </a:moveTo>
                <a:lnTo>
                  <a:pt x="7691736" y="0"/>
                </a:lnTo>
                <a:lnTo>
                  <a:pt x="7691736" y="4939821"/>
                </a:lnTo>
                <a:lnTo>
                  <a:pt x="0" y="4939821"/>
                </a:lnTo>
                <a:lnTo>
                  <a:pt x="0" y="0"/>
                </a:lnTo>
                <a:close/>
              </a:path>
            </a:pathLst>
          </a:custGeom>
          <a:blipFill>
            <a:blip r:embed="rId2"/>
            <a:stretch>
              <a:fillRect l="0" t="-3899" r="0" b="-3899"/>
            </a:stretch>
          </a:blipFill>
        </p:spPr>
      </p:sp>
      <p:sp>
        <p:nvSpPr>
          <p:cNvPr name="TextBox 7" id="7"/>
          <p:cNvSpPr txBox="true"/>
          <p:nvPr/>
        </p:nvSpPr>
        <p:spPr>
          <a:xfrm rot="0">
            <a:off x="752837" y="1533454"/>
            <a:ext cx="8295913" cy="1659255"/>
          </a:xfrm>
          <a:prstGeom prst="rect">
            <a:avLst/>
          </a:prstGeom>
        </p:spPr>
        <p:txBody>
          <a:bodyPr anchor="t" rtlCol="false" tIns="0" lIns="0" bIns="0" rIns="0">
            <a:spAutoFit/>
          </a:bodyPr>
          <a:lstStyle/>
          <a:p>
            <a:pPr algn="l">
              <a:lnSpc>
                <a:spcPts val="6719"/>
              </a:lnSpc>
            </a:pPr>
            <a:r>
              <a:rPr lang="en-US" sz="4800">
                <a:solidFill>
                  <a:srgbClr val="012F71"/>
                </a:solidFill>
                <a:latin typeface="Montserrat Extra-Bold"/>
                <a:ea typeface="Montserrat Extra-Bold"/>
                <a:cs typeface="Montserrat Extra-Bold"/>
                <a:sym typeface="Montserrat Extra-Bold"/>
              </a:rPr>
              <a:t>Power BI được nhiều doanh nghiệp lựa chọn vì</a:t>
            </a:r>
          </a:p>
        </p:txBody>
      </p:sp>
      <p:sp>
        <p:nvSpPr>
          <p:cNvPr name="TextBox 8" id="8"/>
          <p:cNvSpPr txBox="true"/>
          <p:nvPr/>
        </p:nvSpPr>
        <p:spPr>
          <a:xfrm rot="0">
            <a:off x="752837" y="3629293"/>
            <a:ext cx="6694332" cy="1251585"/>
          </a:xfrm>
          <a:prstGeom prst="rect">
            <a:avLst/>
          </a:prstGeom>
        </p:spPr>
        <p:txBody>
          <a:bodyPr anchor="t" rtlCol="false" tIns="0" lIns="0" bIns="0" rIns="0">
            <a:spAutoFit/>
          </a:bodyPr>
          <a:lstStyle/>
          <a:p>
            <a:pPr algn="l" marL="777240" indent="-388620" lvl="1">
              <a:lnSpc>
                <a:spcPts val="5040"/>
              </a:lnSpc>
              <a:buFont typeface="Arial"/>
              <a:buChar char="•"/>
            </a:pPr>
            <a:r>
              <a:rPr lang="en-US" b="true" sz="3600">
                <a:solidFill>
                  <a:srgbClr val="012F71"/>
                </a:solidFill>
                <a:latin typeface="Montserrat Bold"/>
                <a:ea typeface="Montserrat Bold"/>
                <a:cs typeface="Montserrat Bold"/>
                <a:sym typeface="Montserrat Bold"/>
              </a:rPr>
              <a:t>Khả năng tích hợp mạnh mẽ</a:t>
            </a:r>
          </a:p>
        </p:txBody>
      </p:sp>
      <p:sp>
        <p:nvSpPr>
          <p:cNvPr name="TextBox 9" id="9"/>
          <p:cNvSpPr txBox="true"/>
          <p:nvPr/>
        </p:nvSpPr>
        <p:spPr>
          <a:xfrm rot="0">
            <a:off x="752837" y="5014070"/>
            <a:ext cx="6816109" cy="613410"/>
          </a:xfrm>
          <a:prstGeom prst="rect">
            <a:avLst/>
          </a:prstGeom>
        </p:spPr>
        <p:txBody>
          <a:bodyPr anchor="t" rtlCol="false" tIns="0" lIns="0" bIns="0" rIns="0">
            <a:spAutoFit/>
          </a:bodyPr>
          <a:lstStyle/>
          <a:p>
            <a:pPr algn="just" marL="777240" indent="-388620" lvl="1">
              <a:lnSpc>
                <a:spcPts val="5040"/>
              </a:lnSpc>
              <a:buFont typeface="Arial"/>
              <a:buChar char="•"/>
            </a:pPr>
            <a:r>
              <a:rPr lang="en-US" b="true" sz="3600">
                <a:solidFill>
                  <a:srgbClr val="012F71"/>
                </a:solidFill>
                <a:latin typeface="Montserrat Bold"/>
                <a:ea typeface="Montserrat Bold"/>
                <a:cs typeface="Montserrat Bold"/>
                <a:sym typeface="Montserrat Bold"/>
              </a:rPr>
              <a:t>Dễ sử dụng</a:t>
            </a:r>
          </a:p>
        </p:txBody>
      </p:sp>
      <p:sp>
        <p:nvSpPr>
          <p:cNvPr name="TextBox 10" id="10"/>
          <p:cNvSpPr txBox="true"/>
          <p:nvPr/>
        </p:nvSpPr>
        <p:spPr>
          <a:xfrm rot="0">
            <a:off x="752837" y="5760671"/>
            <a:ext cx="6816109" cy="613410"/>
          </a:xfrm>
          <a:prstGeom prst="rect">
            <a:avLst/>
          </a:prstGeom>
        </p:spPr>
        <p:txBody>
          <a:bodyPr anchor="t" rtlCol="false" tIns="0" lIns="0" bIns="0" rIns="0">
            <a:spAutoFit/>
          </a:bodyPr>
          <a:lstStyle/>
          <a:p>
            <a:pPr algn="just" marL="777240" indent="-388620" lvl="1">
              <a:lnSpc>
                <a:spcPts val="5040"/>
              </a:lnSpc>
              <a:buFont typeface="Arial"/>
              <a:buChar char="•"/>
            </a:pPr>
            <a:r>
              <a:rPr lang="en-US" b="true" sz="3600">
                <a:solidFill>
                  <a:srgbClr val="012F71"/>
                </a:solidFill>
                <a:latin typeface="Montserrat Bold"/>
                <a:ea typeface="Montserrat Bold"/>
                <a:cs typeface="Montserrat Bold"/>
                <a:sym typeface="Montserrat Bold"/>
              </a:rPr>
              <a:t>Tính năng cộng tác</a:t>
            </a:r>
          </a:p>
        </p:txBody>
      </p:sp>
      <p:sp>
        <p:nvSpPr>
          <p:cNvPr name="TextBox 11" id="11"/>
          <p:cNvSpPr txBox="true"/>
          <p:nvPr/>
        </p:nvSpPr>
        <p:spPr>
          <a:xfrm rot="0">
            <a:off x="752837" y="6505335"/>
            <a:ext cx="6694332" cy="1251585"/>
          </a:xfrm>
          <a:prstGeom prst="rect">
            <a:avLst/>
          </a:prstGeom>
        </p:spPr>
        <p:txBody>
          <a:bodyPr anchor="t" rtlCol="false" tIns="0" lIns="0" bIns="0" rIns="0">
            <a:spAutoFit/>
          </a:bodyPr>
          <a:lstStyle/>
          <a:p>
            <a:pPr algn="just" marL="777240" indent="-388620" lvl="1">
              <a:lnSpc>
                <a:spcPts val="5040"/>
              </a:lnSpc>
              <a:buFont typeface="Arial"/>
              <a:buChar char="•"/>
            </a:pPr>
            <a:r>
              <a:rPr lang="en-US" b="true" sz="3600">
                <a:solidFill>
                  <a:srgbClr val="012F71"/>
                </a:solidFill>
                <a:latin typeface="Montserrat Bold"/>
                <a:ea typeface="Montserrat Bold"/>
                <a:cs typeface="Montserrat Bold"/>
                <a:sym typeface="Montserrat Bold"/>
              </a:rPr>
              <a:t>Khả năng cập nhật dữ liệu liên tục</a:t>
            </a:r>
          </a:p>
        </p:txBody>
      </p:sp>
      <p:sp>
        <p:nvSpPr>
          <p:cNvPr name="TextBox 12" id="12"/>
          <p:cNvSpPr txBox="true"/>
          <p:nvPr/>
        </p:nvSpPr>
        <p:spPr>
          <a:xfrm rot="0">
            <a:off x="17890692" y="978297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DAGWjJ6STU8</dc:identifier>
  <dcterms:modified xsi:type="dcterms:W3CDTF">2011-08-01T06:04:30Z</dcterms:modified>
  <cp:revision>1</cp:revision>
  <dc:title>Introduction</dc:title>
</cp:coreProperties>
</file>

<file path=docProps/thumbnail.jpeg>
</file>